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543" r:id="rId2"/>
    <p:sldId id="544" r:id="rId3"/>
    <p:sldId id="545" r:id="rId4"/>
    <p:sldId id="360" r:id="rId5"/>
    <p:sldId id="451" r:id="rId6"/>
    <p:sldId id="452" r:id="rId7"/>
    <p:sldId id="454" r:id="rId8"/>
    <p:sldId id="547" r:id="rId9"/>
    <p:sldId id="548" r:id="rId10"/>
    <p:sldId id="556" r:id="rId11"/>
    <p:sldId id="555" r:id="rId12"/>
    <p:sldId id="549" r:id="rId13"/>
    <p:sldId id="558" r:id="rId14"/>
    <p:sldId id="559" r:id="rId15"/>
    <p:sldId id="560" r:id="rId16"/>
    <p:sldId id="551" r:id="rId17"/>
    <p:sldId id="550" r:id="rId18"/>
    <p:sldId id="557" r:id="rId19"/>
    <p:sldId id="552" r:id="rId20"/>
    <p:sldId id="553" r:id="rId21"/>
    <p:sldId id="561" r:id="rId22"/>
    <p:sldId id="554" r:id="rId23"/>
    <p:sldId id="506" r:id="rId24"/>
    <p:sldId id="508" r:id="rId25"/>
    <p:sldId id="507" r:id="rId26"/>
    <p:sldId id="546" r:id="rId27"/>
  </p:sldIdLst>
  <p:sldSz cx="9144000" cy="6858000" type="screen4x3"/>
  <p:notesSz cx="6858000" cy="92964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98687" autoAdjust="0"/>
  </p:normalViewPr>
  <p:slideViewPr>
    <p:cSldViewPr>
      <p:cViewPr varScale="1">
        <p:scale>
          <a:sx n="55" d="100"/>
          <a:sy n="5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ECA8A-3146-41CB-AB63-F4F710DC3020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6AA37-13CD-4718-8198-AC6573AAE0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2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C157A-7332-43B1-A1D6-DED3BDD0B91B}" type="datetimeFigureOut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7CF4-07B7-454B-9F36-B1D2524C1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8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27CF4-07B7-454B-9F36-B1D2524C1B0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7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27CF4-07B7-454B-9F36-B1D2524C1B0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09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27CF4-07B7-454B-9F36-B1D2524C1B0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0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E95356-D360-4EAD-877B-3E77E7109401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8D71-A9F6-4AB0-8E72-01041DB9A395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B668-124A-490F-81DC-3A40BF193BA4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8359-AE7C-4DB7-BF45-00357EF571D5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1610-D0E0-4D30-91DC-70CE2A39168D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A819-A868-46D6-B05B-47DA04D4D332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2AA84F-BBBF-4851-A0CA-AFD0F46FC534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3E6C968-FCF7-49D9-955F-68070A46D4C8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C175-5963-47DA-9CD9-D7EDAE965E31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BBE6-DFC2-425C-9E43-446927445680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D3E4-3F38-442A-B5DE-4AA69FD2A3C0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49B4F65-51DB-4117-92A6-7281787A358F}" type="datetime1">
              <a:rPr lang="en-US" smtClean="0"/>
              <a:pPr/>
              <a:t>5/30/2013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F2AC198-6F67-4265-B460-F78200038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vyshny@emory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da.gov/downloads/Food/ResourcesForYou/Consumers/UCM220117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webmd.com/food-recipes/news/20080916/food-allergy-labels-too-vagu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3124200"/>
          </a:xfrm>
        </p:spPr>
        <p:txBody>
          <a:bodyPr>
            <a:normAutofit fontScale="90000"/>
          </a:bodyPr>
          <a:lstStyle/>
          <a:p>
            <a:pPr marL="109728" indent="0" algn="ctr"/>
            <a:r>
              <a:rPr lang="en-US" b="1" dirty="0" smtClean="0"/>
              <a:t>Food Allergen Liability and Regulation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When Consumer Label Reading</a:t>
            </a:r>
            <a:br>
              <a:rPr lang="en-US" b="1" dirty="0" smtClean="0"/>
            </a:br>
            <a:r>
              <a:rPr lang="en-US" b="1" dirty="0" smtClean="0"/>
              <a:t> Effort 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4676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Maria </a:t>
            </a:r>
            <a:r>
              <a:rPr lang="en-US" sz="2200" dirty="0" smtClean="0"/>
              <a:t>Arbatskaya,</a:t>
            </a:r>
            <a:endParaRPr lang="en-US" sz="2200" dirty="0"/>
          </a:p>
          <a:p>
            <a:r>
              <a:rPr lang="en-US" sz="2200" dirty="0"/>
              <a:t>Emory University </a:t>
            </a:r>
            <a:r>
              <a:rPr lang="en-US" sz="2200" dirty="0" smtClean="0">
                <a:hlinkClick r:id="rId3"/>
              </a:rPr>
              <a:t>marbats@emory.edu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Maria Vyshnya Aslam,</a:t>
            </a:r>
          </a:p>
          <a:p>
            <a:r>
              <a:rPr lang="en-US" sz="2200" dirty="0" smtClean="0"/>
              <a:t>Emory University </a:t>
            </a:r>
            <a:r>
              <a:rPr lang="en-US" sz="2200" dirty="0" smtClean="0">
                <a:hlinkClick r:id="rId3"/>
              </a:rPr>
              <a:t>mvyshny@emory.edu</a:t>
            </a:r>
            <a:r>
              <a:rPr lang="en-US" sz="2200" dirty="0" smtClean="0"/>
              <a:t> </a:t>
            </a:r>
          </a:p>
          <a:p>
            <a:endParaRPr lang="en-US" dirty="0" smtClean="0"/>
          </a:p>
          <a:p>
            <a:r>
              <a:rPr lang="en-US" sz="1900" dirty="0" smtClean="0">
                <a:solidFill>
                  <a:schemeClr val="tx1"/>
                </a:solidFill>
              </a:rPr>
              <a:t>May </a:t>
            </a:r>
            <a:r>
              <a:rPr lang="en-US" sz="1900" dirty="0" smtClean="0">
                <a:solidFill>
                  <a:schemeClr val="tx1"/>
                </a:solidFill>
              </a:rPr>
              <a:t>30, </a:t>
            </a:r>
            <a:r>
              <a:rPr lang="en-US" sz="1900" dirty="0" smtClean="0">
                <a:solidFill>
                  <a:schemeClr val="tx1"/>
                </a:solidFill>
              </a:rPr>
              <a:t>2013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2514600" y="2590800"/>
            <a:ext cx="4191000" cy="1524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01106E17-18BE-4061-BE7B-91D7D071FE00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175109" name="Line 5"/>
          <p:cNvSpPr>
            <a:spLocks noChangeShapeType="1"/>
          </p:cNvSpPr>
          <p:nvPr/>
        </p:nvSpPr>
        <p:spPr bwMode="auto">
          <a:xfrm flipV="1">
            <a:off x="2286000" y="4114800"/>
            <a:ext cx="472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SG" dirty="0"/>
          </a:p>
        </p:txBody>
      </p:sp>
      <p:sp>
        <p:nvSpPr>
          <p:cNvPr id="175110" name="Line 6"/>
          <p:cNvSpPr>
            <a:spLocks noChangeShapeType="1"/>
          </p:cNvSpPr>
          <p:nvPr/>
        </p:nvSpPr>
        <p:spPr bwMode="auto">
          <a:xfrm>
            <a:off x="2514600" y="399415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SG" dirty="0"/>
          </a:p>
        </p:txBody>
      </p:sp>
      <p:sp>
        <p:nvSpPr>
          <p:cNvPr id="175111" name="Line 7"/>
          <p:cNvSpPr>
            <a:spLocks noChangeShapeType="1"/>
          </p:cNvSpPr>
          <p:nvPr/>
        </p:nvSpPr>
        <p:spPr bwMode="auto">
          <a:xfrm>
            <a:off x="6705600" y="399415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SG" dirty="0"/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 flipV="1">
            <a:off x="38100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SG" dirty="0"/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3581400" y="4267200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effectLst/>
                <a:latin typeface="Garamond" pitchFamily="18" charset="0"/>
              </a:rPr>
              <a:t>r</a:t>
            </a:r>
            <a:endParaRPr lang="en-US" b="1" dirty="0">
              <a:effectLst/>
              <a:latin typeface="Garamond" pitchFamily="18" charset="0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H="1">
            <a:off x="3962400" y="1676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SG" dirty="0"/>
          </a:p>
        </p:txBody>
      </p:sp>
      <p:sp>
        <p:nvSpPr>
          <p:cNvPr id="2062" name="Rectangle 17"/>
          <p:cNvSpPr>
            <a:spLocks noChangeArrowheads="1"/>
          </p:cNvSpPr>
          <p:nvPr/>
        </p:nvSpPr>
        <p:spPr bwMode="auto">
          <a:xfrm>
            <a:off x="457200" y="381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Figure 3. Stringent Regulation</a:t>
            </a:r>
            <a:endParaRPr lang="en-US" sz="3400" b="1" dirty="0">
              <a:solidFill>
                <a:schemeClr val="tx2"/>
              </a:solidFill>
              <a:effectLst/>
              <a:latin typeface="Garamond" pitchFamily="18" charset="0"/>
            </a:endParaRPr>
          </a:p>
        </p:txBody>
      </p:sp>
      <p:sp>
        <p:nvSpPr>
          <p:cNvPr id="2064" name="Rectangle 20"/>
          <p:cNvSpPr>
            <a:spLocks noChangeArrowheads="1"/>
          </p:cNvSpPr>
          <p:nvPr/>
        </p:nvSpPr>
        <p:spPr bwMode="auto">
          <a:xfrm>
            <a:off x="3200400" y="4724400"/>
            <a:ext cx="114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aramond" pitchFamily="18" charset="0"/>
              </a:rPr>
              <a:t>Critical level for disclosure</a:t>
            </a:r>
          </a:p>
          <a:p>
            <a:pPr algn="ctr"/>
            <a:endParaRPr lang="en-US" b="1" baseline="-25000" dirty="0" smtClean="0">
              <a:latin typeface="Garamond" pitchFamily="18" charset="0"/>
            </a:endParaRPr>
          </a:p>
          <a:p>
            <a:pPr algn="ctr"/>
            <a:endParaRPr lang="en-US" dirty="0">
              <a:effectLst/>
              <a:latin typeface="Garamond" pitchFamily="18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 flipH="1">
            <a:off x="6858000" y="4191000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Garamond" pitchFamily="18" charset="0"/>
              </a:rPr>
              <a:t>a</a:t>
            </a:r>
            <a:endParaRPr lang="en-US" b="1" dirty="0">
              <a:effectLst/>
              <a:latin typeface="Garamond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457200" y="1676400"/>
            <a:ext cx="289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Garamond" pitchFamily="18" charset="0"/>
              </a:rPr>
              <a:t>Density of </a:t>
            </a:r>
            <a:r>
              <a:rPr lang="en-US" dirty="0" smtClean="0">
                <a:effectLst/>
                <a:latin typeface="Garamond" pitchFamily="18" charset="0"/>
              </a:rPr>
              <a:t>Allergen Content Distribution</a:t>
            </a:r>
            <a:endParaRPr lang="en-US" dirty="0">
              <a:effectLst/>
              <a:latin typeface="Garamond" pitchFamily="18" charset="0"/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V="1">
            <a:off x="48768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SG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648200" y="4267200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effectLst/>
                <a:latin typeface="Garamond" pitchFamily="18" charset="0"/>
              </a:rPr>
              <a:t>a</a:t>
            </a:r>
            <a:r>
              <a:rPr lang="en-US" b="1" baseline="-25000" dirty="0" smtClean="0">
                <a:effectLst/>
                <a:latin typeface="Garamond" pitchFamily="18" charset="0"/>
              </a:rPr>
              <a:t>0</a:t>
            </a:r>
            <a:endParaRPr lang="en-US" b="1" baseline="-25000" dirty="0">
              <a:effectLst/>
              <a:latin typeface="Garamond" pitchFamily="18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5867400" y="1752600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Garamond" pitchFamily="18" charset="0"/>
              </a:rPr>
              <a:t>Potentially unsafe product</a:t>
            </a:r>
            <a:endParaRPr lang="en-US" dirty="0">
              <a:effectLst/>
              <a:latin typeface="Garamond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76800" y="2590800"/>
            <a:ext cx="1828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H="1">
            <a:off x="5791200" y="2209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SG" dirty="0"/>
          </a:p>
        </p:txBody>
      </p:sp>
      <p:sp>
        <p:nvSpPr>
          <p:cNvPr id="27" name="Rectangle 26"/>
          <p:cNvSpPr/>
          <p:nvPr/>
        </p:nvSpPr>
        <p:spPr>
          <a:xfrm>
            <a:off x="3810000" y="2590800"/>
            <a:ext cx="2895600" cy="15240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/>
          <p:cNvCxnSpPr>
            <a:stCxn id="27" idx="1"/>
          </p:cNvCxnSpPr>
          <p:nvPr/>
        </p:nvCxnSpPr>
        <p:spPr>
          <a:xfrm>
            <a:off x="3810000" y="3352800"/>
            <a:ext cx="9144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10000" y="2971800"/>
            <a:ext cx="137160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0" y="2590800"/>
            <a:ext cx="182880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67200" y="2590800"/>
            <a:ext cx="182880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724400" y="2590800"/>
            <a:ext cx="182880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57800" y="2590800"/>
            <a:ext cx="14478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91200" y="2590800"/>
            <a:ext cx="9144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810000" y="3733800"/>
            <a:ext cx="4572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324600" y="2590800"/>
            <a:ext cx="381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495800" y="4724400"/>
            <a:ext cx="10809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Garamond" pitchFamily="18" charset="0"/>
              </a:rPr>
              <a:t>Allergen tolerance level</a:t>
            </a:r>
          </a:p>
        </p:txBody>
      </p:sp>
      <p:sp>
        <p:nvSpPr>
          <p:cNvPr id="55" name="Rectangle 20"/>
          <p:cNvSpPr>
            <a:spLocks noChangeArrowheads="1"/>
          </p:cNvSpPr>
          <p:nvPr/>
        </p:nvSpPr>
        <p:spPr bwMode="auto">
          <a:xfrm>
            <a:off x="5334000" y="1447800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Garamond" pitchFamily="18" charset="0"/>
              </a:rPr>
              <a:t>Product with warning labels</a:t>
            </a:r>
            <a:endParaRPr lang="en-US" dirty="0"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4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533400" y="2745565"/>
            <a:ext cx="8299000" cy="762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155074" y="4237789"/>
            <a:ext cx="114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Firm chooses y  and consumer chooses x(</a:t>
            </a:r>
            <a:r>
              <a:rPr lang="el-GR" sz="1400" dirty="0" smtClean="0">
                <a:solidFill>
                  <a:srgbClr val="0070C0"/>
                </a:solidFill>
              </a:rPr>
              <a:t>τ</a:t>
            </a:r>
            <a:r>
              <a:rPr lang="en-US" sz="1400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505200" y="4237789"/>
            <a:ext cx="10113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Firm learns a, </a:t>
            </a:r>
            <a:r>
              <a:rPr lang="en-US" sz="1400" dirty="0" err="1" smtClean="0">
                <a:solidFill>
                  <a:srgbClr val="0070C0"/>
                </a:solidFill>
              </a:rPr>
              <a:t>a~G</a:t>
            </a:r>
            <a:r>
              <a:rPr lang="en-US" sz="1400" dirty="0" smtClean="0">
                <a:solidFill>
                  <a:srgbClr val="0070C0"/>
                </a:solidFill>
              </a:rPr>
              <a:t>(, y) 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95800" y="4237789"/>
            <a:ext cx="9656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Firm discloses if a&gt;a</a:t>
            </a:r>
            <a:r>
              <a:rPr lang="en-US" sz="1400" baseline="-25000" dirty="0" smtClean="0">
                <a:solidFill>
                  <a:srgbClr val="0070C0"/>
                </a:solidFill>
              </a:rPr>
              <a:t>o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4359" y="4237789"/>
            <a:ext cx="1447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Consumer of type </a:t>
            </a:r>
            <a:r>
              <a:rPr lang="el-GR" sz="1400" dirty="0" smtClean="0">
                <a:solidFill>
                  <a:srgbClr val="0070C0"/>
                </a:solidFill>
              </a:rPr>
              <a:t>τ</a:t>
            </a:r>
            <a:r>
              <a:rPr lang="en-US" sz="1400" dirty="0" smtClean="0">
                <a:solidFill>
                  <a:srgbClr val="0070C0"/>
                </a:solidFill>
              </a:rPr>
              <a:t> decides whether to participate in the market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86400" y="4237789"/>
            <a:ext cx="16641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Consumer detects allergens with probability f(</a:t>
            </a:r>
            <a:r>
              <a:rPr lang="en-US" sz="1400" dirty="0" err="1" smtClean="0">
                <a:solidFill>
                  <a:srgbClr val="0070C0"/>
                </a:solidFill>
              </a:rPr>
              <a:t>x,b</a:t>
            </a:r>
            <a:r>
              <a:rPr lang="en-US" sz="1400" dirty="0" smtClean="0">
                <a:solidFill>
                  <a:srgbClr val="0070C0"/>
                </a:solidFill>
              </a:rPr>
              <a:t>) conditional on disclosure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162800" y="4237789"/>
            <a:ext cx="1484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</a:rPr>
              <a:t>Consumer decides whether to buy the product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32789"/>
            <a:ext cx="45719" cy="178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32789"/>
            <a:ext cx="45719" cy="178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56589"/>
            <a:ext cx="45719" cy="178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32789"/>
            <a:ext cx="45719" cy="178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32789"/>
            <a:ext cx="45719" cy="178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332789"/>
            <a:ext cx="45719" cy="178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381000" y="1066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Figure 4. Timeline for decision-making</a:t>
            </a:r>
            <a:endParaRPr lang="en-US" sz="3400" b="1" dirty="0">
              <a:solidFill>
                <a:schemeClr val="tx2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04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Model Details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>
            <a:noAutofit/>
          </a:bodyPr>
          <a:lstStyle/>
          <a:p>
            <a:pPr marL="109728" indent="0"/>
            <a:r>
              <a:rPr lang="en-US" sz="2400" dirty="0" smtClean="0"/>
              <a:t>The marginal cost of production </a:t>
            </a:r>
            <a:r>
              <a:rPr lang="en-US" sz="2400" b="1" i="1" dirty="0" smtClean="0"/>
              <a:t>m(y)</a:t>
            </a:r>
            <a:r>
              <a:rPr lang="en-US" sz="2400" dirty="0" smtClean="0"/>
              <a:t> weakly increases in care</a:t>
            </a:r>
          </a:p>
          <a:p>
            <a:pPr marL="109728" indent="0"/>
            <a:endParaRPr lang="en-US" sz="2400" dirty="0" smtClean="0"/>
          </a:p>
          <a:p>
            <a:pPr marL="109728" indent="0"/>
            <a:r>
              <a:rPr lang="en-US" sz="2400" dirty="0" smtClean="0"/>
              <a:t>Consumer’s individual susceptibility to allergen is </a:t>
            </a:r>
            <a:r>
              <a:rPr lang="el-GR" sz="2400" b="1" i="1" dirty="0" smtClean="0"/>
              <a:t>τ</a:t>
            </a:r>
            <a:endParaRPr lang="en-US" sz="2400" b="1" i="1" dirty="0" smtClean="0"/>
          </a:p>
          <a:p>
            <a:pPr marL="109728" indent="0"/>
            <a:endParaRPr lang="en-US" sz="2400" dirty="0" smtClean="0"/>
          </a:p>
          <a:p>
            <a:pPr marL="109728" indent="0"/>
            <a:r>
              <a:rPr lang="en-US" sz="2400" dirty="0" smtClean="0"/>
              <a:t>If a consumer gets sick, they incur harm </a:t>
            </a:r>
            <a:r>
              <a:rPr lang="en-US" sz="2400" b="1" i="1" dirty="0" smtClean="0"/>
              <a:t>h </a:t>
            </a:r>
            <a:r>
              <a:rPr lang="en-US" sz="2400" dirty="0" smtClean="0"/>
              <a:t>but can recover </a:t>
            </a:r>
            <a:r>
              <a:rPr lang="en-US" sz="2400" b="1" i="1" dirty="0" smtClean="0"/>
              <a:t>l</a:t>
            </a:r>
            <a:r>
              <a:rPr lang="en-US" sz="2400" dirty="0" smtClean="0"/>
              <a:t>	</a:t>
            </a:r>
          </a:p>
          <a:p>
            <a:pPr marL="402336" lvl="1" indent="0"/>
            <a:r>
              <a:rPr lang="en-US" sz="2400" b="1" i="1" dirty="0" smtClean="0"/>
              <a:t>l</a:t>
            </a:r>
            <a:r>
              <a:rPr lang="en-US" sz="2400" dirty="0" smtClean="0"/>
              <a:t> is the liability rule</a:t>
            </a:r>
          </a:p>
          <a:p>
            <a:pPr marL="109728" indent="0"/>
            <a:endParaRPr lang="en-US" dirty="0" smtClean="0"/>
          </a:p>
          <a:p>
            <a:pPr marL="109728" indent="0"/>
            <a:r>
              <a:rPr lang="en-US" sz="2400" dirty="0" smtClean="0"/>
              <a:t>Consumers’ assessment of the product risk is proportional to the true risk</a:t>
            </a:r>
          </a:p>
          <a:p>
            <a:pPr marL="402336" lvl="1" indent="0"/>
            <a:r>
              <a:rPr lang="el-GR" sz="2400" b="1" dirty="0" smtClean="0"/>
              <a:t>λ</a:t>
            </a:r>
            <a:r>
              <a:rPr lang="en-US" sz="2400" dirty="0" smtClean="0"/>
              <a:t> measures the risk perception of consumers</a:t>
            </a:r>
          </a:p>
          <a:p>
            <a:pPr marL="109728" indent="0">
              <a:buNone/>
            </a:pPr>
            <a:endParaRPr lang="en-US" sz="1800" dirty="0" smtClean="0"/>
          </a:p>
          <a:p>
            <a:pPr marL="109728" indent="0"/>
            <a:endParaRPr lang="en-US" sz="1200" dirty="0" smtClean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r>
              <a:rPr lang="en-US" sz="1200" b="1" i="1" baseline="-25000" dirty="0" smtClean="0">
                <a:solidFill>
                  <a:srgbClr val="C00000"/>
                </a:solidFill>
              </a:rPr>
              <a:t> </a:t>
            </a:r>
            <a:endParaRPr lang="en-US" sz="1200" b="1" i="1" baseline="-25000" dirty="0" smtClean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Cost and Benefit of Reading Labels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8981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b="1" dirty="0" smtClean="0"/>
              <a:t>Assumptions</a:t>
            </a:r>
          </a:p>
          <a:p>
            <a:r>
              <a:rPr lang="en-US" sz="2400" dirty="0" smtClean="0"/>
              <a:t>A constant marginal cost of reading a label is </a:t>
            </a:r>
            <a:r>
              <a:rPr lang="en-US" sz="2400" b="1" i="1" dirty="0" smtClean="0"/>
              <a:t>c</a:t>
            </a:r>
            <a:r>
              <a:rPr lang="en-US" sz="2400" dirty="0" smtClean="0"/>
              <a:t>&gt;0</a:t>
            </a:r>
          </a:p>
          <a:p>
            <a:r>
              <a:rPr lang="en-US" sz="2400" dirty="0" smtClean="0"/>
              <a:t>Consumer discovers an existing warning message with probability </a:t>
            </a:r>
            <a:r>
              <a:rPr lang="en-US" sz="2400" b="1" i="1" dirty="0" smtClean="0"/>
              <a:t>f(</a:t>
            </a:r>
            <a:r>
              <a:rPr lang="en-US" sz="2400" b="1" i="1" dirty="0" err="1" smtClean="0"/>
              <a:t>x,b</a:t>
            </a:r>
            <a:r>
              <a:rPr lang="en-US" sz="2400" b="1" i="1" dirty="0" smtClean="0"/>
              <a:t>)</a:t>
            </a:r>
            <a:r>
              <a:rPr lang="en-US" sz="2400" dirty="0" smtClean="0"/>
              <a:t> </a:t>
            </a:r>
          </a:p>
          <a:p>
            <a:pPr marL="402336" lvl="1" indent="0"/>
            <a:r>
              <a:rPr lang="en-US" sz="2400" dirty="0" smtClean="0"/>
              <a:t>Detection increases in </a:t>
            </a:r>
            <a:r>
              <a:rPr lang="en-US" sz="2400" i="1" dirty="0" smtClean="0"/>
              <a:t>x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</a:p>
          <a:p>
            <a:pPr marL="402336" lvl="1" indent="0"/>
            <a:endParaRPr lang="en-US" sz="2400" i="1" dirty="0" smtClean="0"/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Updating the Prior</a:t>
            </a:r>
          </a:p>
          <a:p>
            <a:r>
              <a:rPr lang="en-US" sz="2400" dirty="0" smtClean="0"/>
              <a:t>No discovery can occur because there is no warning or because it was not found or understood by consumers. </a:t>
            </a:r>
          </a:p>
          <a:p>
            <a:r>
              <a:rPr lang="en-US" sz="2400" dirty="0" smtClean="0"/>
              <a:t>Reading effort allows consumers to reduce the probability that the product is unsafe.</a:t>
            </a:r>
          </a:p>
          <a:p>
            <a:r>
              <a:rPr lang="en-US" sz="2400" dirty="0" smtClean="0"/>
              <a:t>The optimal reading effort is chosen by consumers to equalize the marginal benefit and cost of reading labels.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4025" y="8382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Updating the Prior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After spending effort </a:t>
            </a:r>
            <a:r>
              <a:rPr lang="en-US" i="1" dirty="0" smtClean="0"/>
              <a:t>x </a:t>
            </a:r>
            <a:r>
              <a:rPr lang="en-US" dirty="0" smtClean="0"/>
              <a:t>on allergen label detection, the posterior probability of the product being unsafe (conditional on non-detection) 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where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3654136"/>
            <a:ext cx="76041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16336"/>
            <a:ext cx="5175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07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Consumer Payoff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Purchase decision</a:t>
            </a:r>
          </a:p>
          <a:p>
            <a:pPr eaLnBrk="1" hangingPunct="1"/>
            <a:r>
              <a:rPr lang="en-US" smtClean="0"/>
              <a:t>Effort decision</a:t>
            </a:r>
          </a:p>
          <a:p>
            <a:pPr eaLnBrk="1" hangingPunct="1"/>
            <a:r>
              <a:rPr lang="en-US" smtClean="0"/>
              <a:t>Participation decision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6915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115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Consumer Problem: Key Results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Consumers</a:t>
            </a:r>
            <a:r>
              <a:rPr lang="en-US" dirty="0"/>
              <a:t>’ optimum reading effort 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dirty="0" smtClean="0"/>
              <a:t>Decreases in firm care (strategic substitutes)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Increases </a:t>
            </a:r>
            <a:r>
              <a:rPr lang="en-US" dirty="0"/>
              <a:t>in </a:t>
            </a:r>
            <a:r>
              <a:rPr lang="en-US" dirty="0" smtClean="0"/>
              <a:t>transparency of the warning message</a:t>
            </a:r>
            <a:endParaRPr lang="en-US" i="1" dirty="0" smtClean="0"/>
          </a:p>
          <a:p>
            <a:pPr lvl="1"/>
            <a:endParaRPr lang="en-US" i="1" dirty="0"/>
          </a:p>
          <a:p>
            <a:pPr lvl="1"/>
            <a:r>
              <a:rPr lang="en-US" dirty="0" smtClean="0"/>
              <a:t>Increases in </a:t>
            </a:r>
            <a:r>
              <a:rPr lang="en-US" sz="2400" dirty="0" smtClean="0"/>
              <a:t>risk perception by consumers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Decreases as the liability system becomes stronger</a:t>
            </a:r>
          </a:p>
          <a:p>
            <a:pPr lvl="1">
              <a:buNone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sz="2600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u="sng" dirty="0" smtClean="0"/>
              <a:t>Consumer Results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/>
              <a:t>Claim 1. </a:t>
            </a:r>
            <a:r>
              <a:rPr lang="en-US" dirty="0" smtClean="0"/>
              <a:t>Consumer reading effort </a:t>
            </a:r>
            <a:r>
              <a:rPr lang="en-US" b="1" dirty="0" smtClean="0"/>
              <a:t>x*</a:t>
            </a:r>
            <a:endParaRPr lang="en-US" dirty="0" smtClean="0"/>
          </a:p>
          <a:p>
            <a:pPr marL="402336" lvl="1" indent="0">
              <a:buNone/>
            </a:pPr>
            <a:r>
              <a:rPr lang="pt-BR" sz="2400" dirty="0" smtClean="0"/>
              <a:t>Increases in </a:t>
            </a:r>
            <a:r>
              <a:rPr lang="pt-BR" sz="2400" b="1" i="1" dirty="0" smtClean="0"/>
              <a:t>b,r,p,τ,h,λ</a:t>
            </a:r>
            <a:endParaRPr lang="pt-BR" sz="2400" b="1" dirty="0" smtClean="0"/>
          </a:p>
          <a:p>
            <a:pPr marL="402336" lvl="1" indent="0">
              <a:buNone/>
            </a:pPr>
            <a:r>
              <a:rPr lang="pt-BR" sz="2400" dirty="0" smtClean="0"/>
              <a:t>Decreases in </a:t>
            </a:r>
            <a:r>
              <a:rPr lang="pt-BR" sz="2400" b="1" i="1" dirty="0" smtClean="0"/>
              <a:t>y,l,v,a₀,c</a:t>
            </a:r>
            <a:endParaRPr lang="pt-BR" sz="2400" b="1" dirty="0" smtClean="0"/>
          </a:p>
          <a:p>
            <a:pPr marL="109728" indent="0">
              <a:buNone/>
            </a:pPr>
            <a:endParaRPr lang="en-US" sz="2600" i="1" dirty="0" smtClean="0"/>
          </a:p>
          <a:p>
            <a:pPr marL="109728" indent="0">
              <a:buNone/>
            </a:pPr>
            <a:r>
              <a:rPr lang="en-US" b="1" dirty="0" smtClean="0"/>
              <a:t>Claim 2. </a:t>
            </a:r>
            <a:r>
              <a:rPr lang="en-US" dirty="0" smtClean="0"/>
              <a:t>Consumer market participation</a:t>
            </a:r>
          </a:p>
          <a:p>
            <a:pPr marL="402336" lvl="1" indent="0">
              <a:buNone/>
            </a:pPr>
            <a:r>
              <a:rPr lang="pt-BR" dirty="0" smtClean="0"/>
              <a:t>Increases in </a:t>
            </a:r>
            <a:r>
              <a:rPr lang="pt-BR" b="1" i="1" dirty="0" smtClean="0"/>
              <a:t>y,b,r,v,a₀</a:t>
            </a:r>
          </a:p>
          <a:p>
            <a:pPr marL="402336" lvl="1" indent="0">
              <a:buNone/>
            </a:pPr>
            <a:r>
              <a:rPr lang="pt-BR" sz="2400" dirty="0" smtClean="0"/>
              <a:t>Decreases in </a:t>
            </a:r>
            <a:r>
              <a:rPr lang="pt-BR" sz="2400" b="1" dirty="0" smtClean="0"/>
              <a:t>l,p,h,c,</a:t>
            </a:r>
            <a:r>
              <a:rPr lang="el-GR" sz="2400" b="1" dirty="0" smtClean="0"/>
              <a:t>λ</a:t>
            </a:r>
            <a:endParaRPr lang="pt-BR" sz="2400" b="1" dirty="0" smtClean="0"/>
          </a:p>
          <a:p>
            <a:pPr marL="402336" lvl="1" indent="0">
              <a:buNone/>
            </a:pPr>
            <a:endParaRPr lang="pt-BR" sz="2400" b="1" dirty="0" smtClean="0"/>
          </a:p>
          <a:p>
            <a:pPr marL="109728" indent="0">
              <a:buNone/>
            </a:pPr>
            <a:endParaRPr lang="pt-BR" i="1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27234B-B9FB-4605-A04A-53719BFFD5C6}" type="slidenum">
              <a:rPr lang="en-US" altLang="en-US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447800" y="1705584"/>
            <a:ext cx="0" cy="355221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1447799" y="5245026"/>
            <a:ext cx="3567265" cy="4373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54755" y="2483643"/>
            <a:ext cx="746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x</a:t>
            </a:r>
            <a:r>
              <a:rPr lang="en-US" sz="2400" b="1" dirty="0" smtClean="0">
                <a:effectLst/>
                <a:latin typeface="Times New Roman" pitchFamily="18" charset="0"/>
              </a:rPr>
              <a:t>*</a:t>
            </a:r>
            <a:endParaRPr lang="en-US" sz="2400" b="1" dirty="0">
              <a:effectLst/>
              <a:latin typeface="Times New Roman" pitchFamily="18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536080" y="5350584"/>
            <a:ext cx="746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 b="1" dirty="0" smtClean="0">
                <a:effectLst/>
                <a:latin typeface="Times New Roman" pitchFamily="18" charset="0"/>
              </a:rPr>
              <a:t>τ</a:t>
            </a:r>
            <a:endParaRPr lang="en-US" sz="2400" b="1" dirty="0">
              <a:effectLst/>
              <a:latin typeface="Times New Roman" pitchFamily="18" charset="0"/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V="1">
            <a:off x="1447800" y="5257800"/>
            <a:ext cx="1244395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3962400" y="33528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 smtClean="0">
                <a:effectLst/>
                <a:latin typeface="Times New Roman" pitchFamily="18" charset="0"/>
              </a:rPr>
              <a:t>No participation</a:t>
            </a:r>
            <a:endParaRPr lang="en-US" b="1" i="1" baseline="-25000" dirty="0">
              <a:effectLst/>
              <a:latin typeface="Times New Roman" pitchFamily="18" charset="0"/>
            </a:endParaRP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3649917" y="1736539"/>
            <a:ext cx="0" cy="355221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" name="Arc 3"/>
          <p:cNvSpPr/>
          <p:nvPr/>
        </p:nvSpPr>
        <p:spPr>
          <a:xfrm rot="5400000">
            <a:off x="397178" y="2005061"/>
            <a:ext cx="4038600" cy="2466878"/>
          </a:xfrm>
          <a:prstGeom prst="arc">
            <a:avLst>
              <a:gd name="adj1" fmla="val 17373525"/>
              <a:gd name="adj2" fmla="val 21476212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2241536" y="5322104"/>
            <a:ext cx="746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b="1" dirty="0" smtClean="0">
                <a:effectLst/>
                <a:latin typeface="Times New Roman" pitchFamily="18" charset="0"/>
              </a:rPr>
              <a:t>τ</a:t>
            </a:r>
            <a:r>
              <a:rPr lang="en-US" b="1" baseline="-25000" dirty="0" smtClean="0">
                <a:effectLst/>
                <a:latin typeface="Times New Roman" pitchFamily="18" charset="0"/>
              </a:rPr>
              <a:t>D</a:t>
            </a:r>
            <a:r>
              <a:rPr lang="en-US" b="1" dirty="0" smtClean="0">
                <a:effectLst/>
                <a:latin typeface="Times New Roman" pitchFamily="18" charset="0"/>
              </a:rPr>
              <a:t> </a:t>
            </a:r>
            <a:endParaRPr lang="en-US" b="1" dirty="0">
              <a:effectLst/>
              <a:latin typeface="Times New Roman" pitchFamily="18" charset="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235596" y="5288756"/>
            <a:ext cx="456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effectLst/>
                <a:latin typeface="Times New Roman" pitchFamily="18" charset="0"/>
              </a:rPr>
              <a:t>0</a:t>
            </a:r>
            <a:endParaRPr lang="en-US" b="1" dirty="0">
              <a:effectLst/>
              <a:latin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276599" y="5288756"/>
            <a:ext cx="746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b="1" dirty="0" smtClean="0">
                <a:effectLst/>
                <a:latin typeface="Times New Roman" pitchFamily="18" charset="0"/>
              </a:rPr>
              <a:t>τ</a:t>
            </a:r>
            <a:r>
              <a:rPr lang="en-US" b="1" baseline="-25000" dirty="0" smtClean="0">
                <a:effectLst/>
                <a:latin typeface="Times New Roman" pitchFamily="18" charset="0"/>
              </a:rPr>
              <a:t>E</a:t>
            </a:r>
            <a:r>
              <a:rPr lang="en-US" b="1" dirty="0" smtClean="0">
                <a:effectLst/>
                <a:latin typeface="Times New Roman" pitchFamily="18" charset="0"/>
              </a:rPr>
              <a:t> </a:t>
            </a:r>
            <a:endParaRPr lang="en-US" b="1" dirty="0">
              <a:effectLst/>
              <a:latin typeface="Times New Roman" pitchFamily="18" charset="0"/>
            </a:endParaRPr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Figure 5. Equilibrium Effort by Consumer</a:t>
            </a:r>
            <a:endParaRPr lang="en-US" sz="3400" b="1" dirty="0">
              <a:solidFill>
                <a:schemeClr val="tx2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0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 autoUpdateAnimBg="0"/>
      <p:bldP spid="68616" grpId="0" autoUpdateAnimBg="0"/>
      <p:bldP spid="40" grpId="0" autoUpdateAnimBg="0"/>
      <p:bldP spid="28" grpId="0" autoUpdateAnimBg="0"/>
      <p:bldP spid="32" grpId="0" autoUpdateAnimBg="0"/>
      <p:bldP spid="33" grpId="0" autoUpdateAnimBg="0"/>
      <p:bldP spid="1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Producer </a:t>
            </a:r>
            <a:r>
              <a:rPr lang="en-US" sz="3200" dirty="0"/>
              <a:t>P</a:t>
            </a:r>
            <a:r>
              <a:rPr lang="en-US" sz="3200" dirty="0" smtClean="0"/>
              <a:t>roblem: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400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Firm’s profit from consumer  </a:t>
            </a:r>
            <a:r>
              <a:rPr lang="el-GR" dirty="0" smtClean="0"/>
              <a:t>τ</a:t>
            </a:r>
            <a:r>
              <a:rPr lang="en-US" dirty="0" smtClean="0"/>
              <a:t> is: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where demand is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and expected consumer harm is </a:t>
            </a:r>
            <a:endParaRPr lang="en-US" dirty="0"/>
          </a:p>
          <a:p>
            <a:pPr marL="109728" indent="0">
              <a:buNone/>
            </a:pPr>
            <a:endParaRPr lang="en-US" sz="26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19" y="2831523"/>
            <a:ext cx="67579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27" y="3657600"/>
            <a:ext cx="283659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213" y="3704010"/>
            <a:ext cx="2644987" cy="78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18" y="5126182"/>
            <a:ext cx="5238748" cy="70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21" y="5997094"/>
            <a:ext cx="4208952" cy="594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839377"/>
            <a:ext cx="4509477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27" y="1826418"/>
            <a:ext cx="673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Emphasis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457200" indent="-457200" algn="just">
              <a:buSzPts val="2000"/>
            </a:pPr>
            <a:r>
              <a:rPr lang="en-US" dirty="0">
                <a:solidFill>
                  <a:srgbClr val="000000"/>
                </a:solidFill>
              </a:rPr>
              <a:t>Consumer information about product risk (allergen content in </a:t>
            </a:r>
            <a:r>
              <a:rPr lang="en-US" dirty="0" smtClean="0">
                <a:solidFill>
                  <a:srgbClr val="000000"/>
                </a:solidFill>
              </a:rPr>
              <a:t>food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457200" indent="-457200" algn="just">
              <a:buSzPts val="2000"/>
            </a:pPr>
            <a:endParaRPr lang="en-US" dirty="0" smtClean="0"/>
          </a:p>
          <a:p>
            <a:pPr marL="457200" indent="-457200" algn="just">
              <a:buSzPts val="2000"/>
            </a:pPr>
            <a:r>
              <a:rPr lang="en-US" dirty="0" smtClean="0">
                <a:solidFill>
                  <a:srgbClr val="000000"/>
                </a:solidFill>
              </a:rPr>
              <a:t>Industry </a:t>
            </a:r>
            <a:r>
              <a:rPr lang="en-US" dirty="0">
                <a:solidFill>
                  <a:srgbClr val="000000"/>
                </a:solidFill>
              </a:rPr>
              <a:t>regulation: labeling mandates set by the government</a:t>
            </a:r>
            <a:endParaRPr lang="en-US" sz="3800" dirty="0"/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109728" indent="0" algn="just">
              <a:buNone/>
              <a:defRPr/>
            </a:pPr>
            <a:r>
              <a:rPr lang="en-US" b="1" u="sng" dirty="0" smtClean="0"/>
              <a:t>Main Novelty:</a:t>
            </a:r>
          </a:p>
          <a:p>
            <a:pPr algn="just">
              <a:defRPr/>
            </a:pPr>
            <a:endParaRPr lang="en-US" b="1" u="sng" dirty="0" smtClean="0">
              <a:latin typeface="Engravers MT" pitchFamily="18" charset="0"/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n-US" dirty="0" err="1" smtClean="0"/>
              <a:t>Endogeneity</a:t>
            </a:r>
            <a:r>
              <a:rPr lang="en-US" dirty="0" smtClean="0"/>
              <a:t> of consumer reactions to warnings</a:t>
            </a:r>
          </a:p>
          <a:p>
            <a:pPr marL="109728" indent="0" algn="just">
              <a:buNone/>
              <a:defRPr/>
            </a:pPr>
            <a:endParaRPr lang="en-US" b="1" u="sng" dirty="0" smtClean="0">
              <a:latin typeface="Engravers MT" pitchFamily="18" charset="0"/>
            </a:endParaRPr>
          </a:p>
          <a:p>
            <a:pPr marL="109728" indent="0" algn="just">
              <a:buNone/>
              <a:defRPr/>
            </a:pPr>
            <a:r>
              <a:rPr lang="en-US" b="1" u="sng" dirty="0" smtClean="0"/>
              <a:t>Policy Outcome:</a:t>
            </a:r>
          </a:p>
          <a:p>
            <a:pPr algn="just">
              <a:defRPr/>
            </a:pPr>
            <a:endParaRPr lang="en-US" b="1" u="sng" dirty="0" smtClean="0">
              <a:latin typeface="Engravers MT" pitchFamily="18" charset="0"/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n-US" sz="3300" dirty="0" smtClean="0"/>
              <a:t>Design of labeling mandates</a:t>
            </a:r>
          </a:p>
          <a:p>
            <a:pPr marL="749808" lvl="1" indent="-457200" algn="just">
              <a:buFont typeface="Arial" pitchFamily="34" charset="0"/>
              <a:buChar char="•"/>
              <a:defRPr/>
            </a:pPr>
            <a:r>
              <a:rPr lang="en-US" sz="2800" dirty="0" smtClean="0"/>
              <a:t>Disclosure standard</a:t>
            </a:r>
          </a:p>
          <a:p>
            <a:pPr marL="749808" lvl="1" indent="-457200" algn="just">
              <a:buFont typeface="Arial" pitchFamily="34" charset="0"/>
              <a:buChar char="•"/>
              <a:defRPr/>
            </a:pPr>
            <a:r>
              <a:rPr lang="en-US" sz="2800" dirty="0" smtClean="0"/>
              <a:t>Clarity of the warning message</a:t>
            </a:r>
          </a:p>
          <a:p>
            <a:pPr>
              <a:buNone/>
            </a:pPr>
            <a:endParaRPr lang="en-US" b="1" u="sng" dirty="0" smtClean="0"/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Producer Problem: Key 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/>
              <a:t>Claim 5: </a:t>
            </a:r>
            <a:r>
              <a:rPr lang="en-US" dirty="0" smtClean="0"/>
              <a:t>Under weak liability, </a:t>
            </a:r>
            <a:r>
              <a:rPr lang="en-US" sz="2800" dirty="0" smtClean="0"/>
              <a:t>the </a:t>
            </a:r>
            <a:r>
              <a:rPr lang="en-US" sz="2800" dirty="0"/>
              <a:t>optimum level of care </a:t>
            </a:r>
            <a:r>
              <a:rPr lang="en-US" sz="2800" b="1" i="1" dirty="0"/>
              <a:t>y</a:t>
            </a:r>
            <a:r>
              <a:rPr lang="en-US" sz="2800" b="1" i="1" dirty="0" smtClean="0"/>
              <a:t>* </a:t>
            </a:r>
            <a:r>
              <a:rPr lang="en-US" sz="2800" dirty="0" smtClean="0"/>
              <a:t>increases</a:t>
            </a:r>
            <a:endParaRPr lang="en-US" sz="2800" dirty="0"/>
          </a:p>
          <a:p>
            <a:pPr lvl="2"/>
            <a:r>
              <a:rPr lang="en-US" dirty="0" smtClean="0"/>
              <a:t>if consumers spend more effort (strategic complements)</a:t>
            </a:r>
            <a:endParaRPr lang="en-US" dirty="0"/>
          </a:p>
          <a:p>
            <a:pPr lvl="2"/>
            <a:r>
              <a:rPr lang="en-US" dirty="0"/>
              <a:t>i</a:t>
            </a:r>
            <a:r>
              <a:rPr lang="en-US" dirty="0" smtClean="0"/>
              <a:t>f the warning message gets more clear</a:t>
            </a:r>
            <a:endParaRPr lang="en-US" i="1" dirty="0" smtClean="0"/>
          </a:p>
          <a:p>
            <a:pPr marL="402336" lvl="1" indent="0">
              <a:buNone/>
            </a:pPr>
            <a:endParaRPr lang="en-US" sz="2400" i="1" dirty="0" smtClean="0"/>
          </a:p>
          <a:p>
            <a:pPr marL="109728" indent="0">
              <a:buNone/>
            </a:pPr>
            <a:endParaRPr lang="en-US" sz="2600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38150" y="852055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Strategic Complements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/>
              <a:t>w</a:t>
            </a:r>
            <a:r>
              <a:rPr lang="en-US" dirty="0" smtClean="0"/>
              <a:t>here demand is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Three terms in square brackets (all positive)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cost </a:t>
            </a:r>
            <a:r>
              <a:rPr lang="en-US" dirty="0"/>
              <a:t>of </a:t>
            </a:r>
            <a:r>
              <a:rPr lang="en-US" dirty="0" smtClean="0"/>
              <a:t>care savings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d</a:t>
            </a:r>
            <a:r>
              <a:rPr lang="en-US" dirty="0" smtClean="0"/>
              <a:t>isclosure</a:t>
            </a:r>
          </a:p>
          <a:p>
            <a:pPr eaLnBrk="1" hangingPunct="1">
              <a:defRPr/>
            </a:pPr>
            <a:r>
              <a:rPr lang="en-US" dirty="0" smtClean="0"/>
              <a:t>liability cost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323" y="3071812"/>
            <a:ext cx="545941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98073"/>
            <a:ext cx="8496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82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Producer Results (Continued)</a:t>
            </a:r>
            <a:r>
              <a:rPr lang="en-US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Claim 5: </a:t>
            </a:r>
            <a:r>
              <a:rPr lang="en-US" i="1" dirty="0" smtClean="0"/>
              <a:t>The optimum level of care </a:t>
            </a:r>
            <a:r>
              <a:rPr lang="en-US" b="1" i="1" dirty="0" smtClean="0"/>
              <a:t>y*</a:t>
            </a:r>
          </a:p>
          <a:p>
            <a:pPr marL="109728" indent="0"/>
            <a:r>
              <a:rPr lang="en-US" dirty="0" smtClean="0"/>
              <a:t>Increases in </a:t>
            </a:r>
            <a:r>
              <a:rPr lang="en-US" b="1" i="1" dirty="0" err="1" smtClean="0"/>
              <a:t>x,b,l,p,h</a:t>
            </a:r>
            <a:endParaRPr lang="en-US" b="1" i="1" dirty="0" smtClean="0"/>
          </a:p>
          <a:p>
            <a:pPr marL="109728" indent="0"/>
            <a:endParaRPr lang="en-US" dirty="0" smtClean="0"/>
          </a:p>
          <a:p>
            <a:pPr marL="109728" indent="0"/>
            <a:r>
              <a:rPr lang="en-US" dirty="0" smtClean="0"/>
              <a:t>Decreases in </a:t>
            </a:r>
            <a:r>
              <a:rPr lang="en-US" b="1" dirty="0" smtClean="0"/>
              <a:t>r</a:t>
            </a:r>
            <a:r>
              <a:rPr lang="en-US" dirty="0" smtClean="0"/>
              <a:t> </a:t>
            </a:r>
          </a:p>
          <a:p>
            <a:pPr marL="402336" lvl="1" indent="0"/>
            <a:r>
              <a:rPr lang="en-US" dirty="0" smtClean="0"/>
              <a:t>under uniform prior distribution G(⋅)</a:t>
            </a:r>
          </a:p>
          <a:p>
            <a:pPr marL="109728" indent="0"/>
            <a:endParaRPr lang="en-US" b="1" i="1" dirty="0" smtClean="0"/>
          </a:p>
          <a:p>
            <a:pPr marL="109728" indent="0"/>
            <a:r>
              <a:rPr lang="en-US" dirty="0" smtClean="0"/>
              <a:t>Is unaffected by </a:t>
            </a:r>
            <a:r>
              <a:rPr lang="en-US" b="1" i="1" dirty="0" smtClean="0"/>
              <a:t>v, c, </a:t>
            </a:r>
            <a:r>
              <a:rPr lang="el-GR" b="1" i="1" dirty="0" smtClean="0"/>
              <a:t>λ</a:t>
            </a:r>
            <a:endParaRPr lang="en-US" b="1" i="1" dirty="0" smtClean="0"/>
          </a:p>
          <a:p>
            <a:pPr marL="109728" indent="0"/>
            <a:endParaRPr lang="en-US" b="1" i="1" dirty="0" smtClean="0"/>
          </a:p>
          <a:p>
            <a:pPr marL="109728" indent="0"/>
            <a:r>
              <a:rPr lang="en-US" dirty="0" smtClean="0"/>
              <a:t>Is unaffected by </a:t>
            </a:r>
            <a:r>
              <a:rPr lang="pt-BR" b="1" i="1" dirty="0" smtClean="0"/>
              <a:t>a₀</a:t>
            </a:r>
          </a:p>
          <a:p>
            <a:pPr marL="402336" lvl="1" indent="0"/>
            <a:r>
              <a:rPr lang="en-US" dirty="0" smtClean="0"/>
              <a:t>under uniform prior distribution G(⋅)</a:t>
            </a:r>
          </a:p>
          <a:p>
            <a:pPr marL="402336" lvl="1" indent="0"/>
            <a:endParaRPr lang="en-US" b="1" i="1" dirty="0" smtClean="0"/>
          </a:p>
          <a:p>
            <a:pPr marL="109728" indent="0"/>
            <a:endParaRPr lang="en-US" b="1" i="1" dirty="0" smtClean="0"/>
          </a:p>
          <a:p>
            <a:pPr marL="109728" indent="0">
              <a:buNone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27234B-B9FB-4605-A04A-53719BFFD5C6}" type="slidenum">
              <a:rPr lang="en-US" altLang="en-US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447800" y="1905000"/>
            <a:ext cx="0" cy="33528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1447800" y="5257800"/>
            <a:ext cx="2743200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066800" y="1447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effectLst/>
                <a:latin typeface="Times New Roman" pitchFamily="18" charset="0"/>
              </a:rPr>
              <a:t>y</a:t>
            </a:r>
            <a:endParaRPr lang="en-US" b="1" dirty="0">
              <a:effectLst/>
              <a:latin typeface="Times New Roman" pitchFamily="18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1910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effectLst/>
                <a:latin typeface="Times New Roman" pitchFamily="18" charset="0"/>
              </a:rPr>
              <a:t>x</a:t>
            </a:r>
            <a:endParaRPr lang="en-US" b="1" dirty="0">
              <a:effectLst/>
              <a:latin typeface="Times New Roman" pitchFamily="18" charset="0"/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1447800" y="2362200"/>
            <a:ext cx="1752600" cy="28956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600200" y="20574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 smtClean="0">
                <a:effectLst/>
                <a:latin typeface="Times New Roman" pitchFamily="18" charset="0"/>
              </a:rPr>
              <a:t>R</a:t>
            </a:r>
            <a:r>
              <a:rPr lang="en-US" b="1" i="1" baseline="-25000" dirty="0" smtClean="0">
                <a:effectLst/>
                <a:latin typeface="Times New Roman" pitchFamily="18" charset="0"/>
              </a:rPr>
              <a:t>x</a:t>
            </a:r>
            <a:r>
              <a:rPr lang="en-US" b="1" i="1" dirty="0" smtClean="0">
                <a:effectLst/>
                <a:latin typeface="Times New Roman" pitchFamily="18" charset="0"/>
              </a:rPr>
              <a:t>, Consumer reaction </a:t>
            </a:r>
            <a:r>
              <a:rPr lang="en-US" b="1" i="1" dirty="0">
                <a:effectLst/>
                <a:latin typeface="Times New Roman" pitchFamily="18" charset="0"/>
              </a:rPr>
              <a:t>function</a:t>
            </a: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V="1">
            <a:off x="1676400" y="3276600"/>
            <a:ext cx="2590800" cy="167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4114800" y="3352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 smtClean="0">
                <a:latin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</a:rPr>
              <a:t>y</a:t>
            </a:r>
            <a:r>
              <a:rPr lang="en-US" b="1" i="1" dirty="0" smtClean="0">
                <a:latin typeface="Times New Roman" pitchFamily="18" charset="0"/>
              </a:rPr>
              <a:t>, </a:t>
            </a:r>
            <a:r>
              <a:rPr lang="en-US" b="1" i="1" dirty="0" smtClean="0">
                <a:effectLst/>
                <a:latin typeface="Times New Roman" pitchFamily="18" charset="0"/>
              </a:rPr>
              <a:t>Firm’s </a:t>
            </a:r>
            <a:r>
              <a:rPr lang="en-US" b="1" i="1" dirty="0">
                <a:effectLst/>
                <a:latin typeface="Times New Roman" pitchFamily="18" charset="0"/>
              </a:rPr>
              <a:t>reaction function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819400" y="4191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dirty="0" smtClean="0">
                <a:effectLst/>
                <a:latin typeface="Times New Roman" pitchFamily="18" charset="0"/>
              </a:rPr>
              <a:t>E</a:t>
            </a:r>
            <a:r>
              <a:rPr lang="en-US" sz="2000" b="1" i="1" baseline="-25000" dirty="0" smtClean="0">
                <a:latin typeface="Times New Roman" pitchFamily="18" charset="0"/>
              </a:rPr>
              <a:t>0</a:t>
            </a:r>
            <a:endParaRPr lang="en-US" sz="2000" b="1" i="1" baseline="-25000" dirty="0">
              <a:effectLst/>
              <a:latin typeface="Times New Roman" pitchFamily="18" charset="0"/>
            </a:endParaRPr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2635250" y="4349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 flipH="1">
            <a:off x="1447800" y="4343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 flipV="1">
            <a:off x="1828800" y="4419600"/>
            <a:ext cx="635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381000" y="595745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Figure 6. Stronger Liability Rule (</a:t>
            </a:r>
            <a:r>
              <a:rPr lang="en-US" sz="3400" b="1" i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l </a:t>
            </a:r>
            <a:r>
              <a:rPr lang="en-US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)</a:t>
            </a:r>
            <a:endParaRPr lang="en-US" sz="3400" b="1" dirty="0">
              <a:solidFill>
                <a:schemeClr val="tx2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00600" y="2362200"/>
            <a:ext cx="38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Higher </a:t>
            </a:r>
            <a:r>
              <a:rPr lang="pt-BR" b="1" i="1" dirty="0" smtClean="0"/>
              <a:t>l</a:t>
            </a:r>
            <a:r>
              <a:rPr lang="pt-BR" i="1" dirty="0" smtClean="0"/>
              <a:t> </a:t>
            </a:r>
            <a:r>
              <a:rPr lang="pt-BR" dirty="0" smtClean="0"/>
              <a:t>shifts: </a:t>
            </a:r>
          </a:p>
          <a:p>
            <a:pPr lvl="1"/>
            <a:r>
              <a:rPr lang="en-US" b="1" i="1" dirty="0" smtClean="0">
                <a:latin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</a:rPr>
              <a:t>x</a:t>
            </a:r>
            <a:r>
              <a:rPr lang="pt-BR" dirty="0" smtClean="0"/>
              <a:t> left (x*(•) is down)</a:t>
            </a:r>
          </a:p>
          <a:p>
            <a:pPr lvl="1"/>
            <a:r>
              <a:rPr lang="en-US" b="1" i="1" dirty="0" smtClean="0">
                <a:latin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</a:rPr>
              <a:t>y</a:t>
            </a:r>
            <a:r>
              <a:rPr lang="pt-BR" dirty="0" smtClean="0"/>
              <a:t> up (y</a:t>
            </a:r>
            <a:r>
              <a:rPr lang="pt-BR" dirty="0"/>
              <a:t>*(•)  </a:t>
            </a:r>
            <a:r>
              <a:rPr lang="pt-BR" dirty="0" smtClean="0"/>
              <a:t>is up)</a:t>
            </a:r>
            <a:endParaRPr lang="en-US" dirty="0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 flipV="1">
            <a:off x="1600200" y="2819400"/>
            <a:ext cx="2590800" cy="167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524000" y="3200400"/>
            <a:ext cx="1219200" cy="2057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flipH="1">
            <a:off x="1600200" y="3200400"/>
            <a:ext cx="336550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H="1">
            <a:off x="2743200" y="5029200"/>
            <a:ext cx="336550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V="1">
            <a:off x="3810000" y="3124200"/>
            <a:ext cx="635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1524000" y="3733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dirty="0" smtClean="0">
                <a:effectLst/>
                <a:latin typeface="Times New Roman" pitchFamily="18" charset="0"/>
              </a:rPr>
              <a:t>E</a:t>
            </a:r>
            <a:r>
              <a:rPr lang="en-US" sz="2000" b="1" i="1" baseline="-25000" dirty="0" smtClean="0">
                <a:latin typeface="Times New Roman" pitchFamily="18" charset="0"/>
              </a:rPr>
              <a:t>1</a:t>
            </a:r>
            <a:endParaRPr lang="en-US" sz="2000" b="1" i="1" baseline="-25000" dirty="0"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908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20574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 flipH="1">
            <a:off x="1371600" y="4114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133600" y="4191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 flipH="1">
            <a:off x="2133600" y="5410200"/>
            <a:ext cx="41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7" name="Line 26"/>
          <p:cNvSpPr>
            <a:spLocks noChangeShapeType="1"/>
          </p:cNvSpPr>
          <p:nvPr/>
        </p:nvSpPr>
        <p:spPr bwMode="auto">
          <a:xfrm flipV="1">
            <a:off x="1371600" y="4114800"/>
            <a:ext cx="635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8" name="Rectangle 47"/>
          <p:cNvSpPr/>
          <p:nvPr/>
        </p:nvSpPr>
        <p:spPr>
          <a:xfrm>
            <a:off x="4724400" y="4038600"/>
            <a:ext cx="35108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Equilibrium moves from </a:t>
            </a:r>
            <a:r>
              <a:rPr lang="en-US" b="1" i="1" dirty="0" smtClean="0">
                <a:latin typeface="Times New Roman" pitchFamily="18" charset="0"/>
              </a:rPr>
              <a:t>E</a:t>
            </a:r>
            <a:r>
              <a:rPr lang="en-US" b="1" i="1" baseline="-25000" dirty="0" smtClean="0">
                <a:latin typeface="Times New Roman" pitchFamily="18" charset="0"/>
              </a:rPr>
              <a:t>0</a:t>
            </a:r>
            <a:r>
              <a:rPr lang="pt-BR" dirty="0" smtClean="0"/>
              <a:t> to</a:t>
            </a:r>
            <a:r>
              <a:rPr lang="en-US" b="1" i="1" baseline="-25000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</a:rPr>
              <a:t>E</a:t>
            </a:r>
            <a:r>
              <a:rPr lang="en-US" b="1" i="1" baseline="-25000" dirty="0" smtClean="0">
                <a:latin typeface="Times New Roman" pitchFamily="18" charset="0"/>
              </a:rPr>
              <a:t>1</a:t>
            </a:r>
          </a:p>
          <a:p>
            <a:pPr lvl="1"/>
            <a:r>
              <a:rPr lang="pt-BR" dirty="0" smtClean="0"/>
              <a:t>Reduction in </a:t>
            </a:r>
            <a:r>
              <a:rPr lang="pt-BR" b="1" dirty="0" smtClean="0"/>
              <a:t>x*</a:t>
            </a:r>
          </a:p>
          <a:p>
            <a:pPr lvl="1"/>
            <a:r>
              <a:rPr lang="pt-BR" dirty="0" smtClean="0"/>
              <a:t>Increase/Decrease in </a:t>
            </a:r>
            <a:r>
              <a:rPr lang="pt-BR" b="1" dirty="0" smtClean="0"/>
              <a:t>y*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 autoUpdateAnimBg="0"/>
      <p:bldP spid="68616" grpId="0" autoUpdateAnimBg="0"/>
      <p:bldP spid="68620" grpId="0" autoUpdateAnimBg="0"/>
      <p:bldP spid="68624" grpId="0" autoUpdateAnimBg="0"/>
      <p:bldP spid="68625" grpId="0" autoUpdateAnimBg="0"/>
      <p:bldP spid="68637" grpId="0" autoUpdateAnimBg="0"/>
      <p:bldP spid="4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27234B-B9FB-4605-A04A-53719BFFD5C6}" type="slidenum">
              <a:rPr lang="en-US" altLang="en-US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447800" y="1905000"/>
            <a:ext cx="0" cy="33528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1447800" y="5257800"/>
            <a:ext cx="2743200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066800" y="1447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effectLst/>
                <a:latin typeface="Times New Roman" pitchFamily="18" charset="0"/>
              </a:rPr>
              <a:t>y</a:t>
            </a:r>
            <a:endParaRPr lang="en-US" b="1" dirty="0">
              <a:effectLst/>
              <a:latin typeface="Times New Roman" pitchFamily="18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1910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effectLst/>
                <a:latin typeface="Times New Roman" pitchFamily="18" charset="0"/>
              </a:rPr>
              <a:t>x</a:t>
            </a:r>
            <a:endParaRPr lang="en-US" b="1" dirty="0">
              <a:effectLst/>
              <a:latin typeface="Times New Roman" pitchFamily="18" charset="0"/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1447800" y="2362200"/>
            <a:ext cx="1752600" cy="28956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828800" y="17526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 smtClean="0">
                <a:effectLst/>
                <a:latin typeface="Times New Roman" pitchFamily="18" charset="0"/>
              </a:rPr>
              <a:t>R</a:t>
            </a:r>
            <a:r>
              <a:rPr lang="en-US" b="1" i="1" baseline="-25000" dirty="0" smtClean="0">
                <a:effectLst/>
                <a:latin typeface="Times New Roman" pitchFamily="18" charset="0"/>
              </a:rPr>
              <a:t>x</a:t>
            </a:r>
            <a:r>
              <a:rPr lang="en-US" b="1" i="1" dirty="0" smtClean="0">
                <a:effectLst/>
                <a:latin typeface="Times New Roman" pitchFamily="18" charset="0"/>
              </a:rPr>
              <a:t>, Consumer reaction </a:t>
            </a:r>
            <a:r>
              <a:rPr lang="en-US" b="1" i="1" dirty="0">
                <a:effectLst/>
                <a:latin typeface="Times New Roman" pitchFamily="18" charset="0"/>
              </a:rPr>
              <a:t>function</a:t>
            </a: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V="1">
            <a:off x="1676400" y="3276600"/>
            <a:ext cx="2590800" cy="167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4114800" y="3352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 smtClean="0">
                <a:latin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</a:rPr>
              <a:t>y</a:t>
            </a:r>
            <a:r>
              <a:rPr lang="en-US" b="1" i="1" dirty="0" smtClean="0">
                <a:latin typeface="Times New Roman" pitchFamily="18" charset="0"/>
              </a:rPr>
              <a:t>, </a:t>
            </a:r>
            <a:r>
              <a:rPr lang="en-US" b="1" i="1" dirty="0" smtClean="0">
                <a:effectLst/>
                <a:latin typeface="Times New Roman" pitchFamily="18" charset="0"/>
              </a:rPr>
              <a:t>Firm’s </a:t>
            </a:r>
            <a:r>
              <a:rPr lang="en-US" b="1" i="1" dirty="0">
                <a:effectLst/>
                <a:latin typeface="Times New Roman" pitchFamily="18" charset="0"/>
              </a:rPr>
              <a:t>reaction function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895600" y="4343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dirty="0" smtClean="0">
                <a:effectLst/>
                <a:latin typeface="Times New Roman" pitchFamily="18" charset="0"/>
              </a:rPr>
              <a:t>E</a:t>
            </a:r>
            <a:r>
              <a:rPr lang="en-US" sz="2000" b="1" i="1" baseline="-25000" dirty="0" smtClean="0">
                <a:latin typeface="Times New Roman" pitchFamily="18" charset="0"/>
              </a:rPr>
              <a:t>0</a:t>
            </a:r>
            <a:endParaRPr lang="en-US" sz="2000" b="1" i="1" baseline="-25000" dirty="0">
              <a:effectLst/>
              <a:latin typeface="Times New Roman" pitchFamily="18" charset="0"/>
            </a:endParaRPr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2635250" y="4349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 flipH="1">
            <a:off x="1447800" y="4343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 flipV="1">
            <a:off x="1828800" y="4419600"/>
            <a:ext cx="635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381000" y="6096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Figure 7. Higher Visibility of Warning Messages (</a:t>
            </a:r>
            <a:r>
              <a:rPr lang="en-US" sz="3400" b="1" i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b</a:t>
            </a:r>
            <a:r>
              <a:rPr lang="en-US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) </a:t>
            </a:r>
            <a:endParaRPr lang="en-US" sz="3400" b="1" dirty="0">
              <a:solidFill>
                <a:schemeClr val="tx2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00600" y="2362200"/>
            <a:ext cx="38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Higher </a:t>
            </a:r>
            <a:r>
              <a:rPr lang="pt-BR" b="1" i="1" dirty="0" smtClean="0"/>
              <a:t>b</a:t>
            </a:r>
            <a:r>
              <a:rPr lang="pt-BR" i="1" dirty="0" smtClean="0"/>
              <a:t> </a:t>
            </a:r>
            <a:r>
              <a:rPr lang="pt-BR" dirty="0" smtClean="0"/>
              <a:t>shifts: </a:t>
            </a:r>
          </a:p>
          <a:p>
            <a:pPr lvl="1"/>
            <a:r>
              <a:rPr lang="en-US" b="1" i="1" dirty="0" smtClean="0">
                <a:latin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</a:rPr>
              <a:t>x</a:t>
            </a:r>
            <a:r>
              <a:rPr lang="pt-BR" dirty="0" smtClean="0"/>
              <a:t> right (x</a:t>
            </a:r>
            <a:r>
              <a:rPr lang="pt-BR" dirty="0"/>
              <a:t>*(•)  </a:t>
            </a:r>
            <a:r>
              <a:rPr lang="pt-BR" dirty="0" smtClean="0"/>
              <a:t>is up)</a:t>
            </a:r>
          </a:p>
          <a:p>
            <a:pPr lvl="1"/>
            <a:r>
              <a:rPr lang="en-US" b="1" i="1" dirty="0" smtClean="0">
                <a:latin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</a:rPr>
              <a:t>y</a:t>
            </a:r>
            <a:r>
              <a:rPr lang="pt-BR" dirty="0" smtClean="0"/>
              <a:t> up (y</a:t>
            </a:r>
            <a:r>
              <a:rPr lang="pt-BR" dirty="0"/>
              <a:t>*(•)  </a:t>
            </a:r>
            <a:r>
              <a:rPr lang="pt-BR" dirty="0" smtClean="0"/>
              <a:t>is up)</a:t>
            </a:r>
            <a:endParaRPr lang="en-US" dirty="0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 flipV="1">
            <a:off x="1600200" y="2819400"/>
            <a:ext cx="2590800" cy="167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752600" y="1828800"/>
            <a:ext cx="2057400" cy="3429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1828800" y="2743200"/>
            <a:ext cx="425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>
            <a:off x="3200400" y="5105400"/>
            <a:ext cx="501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V="1">
            <a:off x="3810000" y="3124200"/>
            <a:ext cx="635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743200" y="3200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dirty="0" smtClean="0">
                <a:effectLst/>
                <a:latin typeface="Times New Roman" pitchFamily="18" charset="0"/>
              </a:rPr>
              <a:t>E</a:t>
            </a:r>
            <a:r>
              <a:rPr lang="en-US" sz="2000" b="1" i="1" baseline="-25000" dirty="0" smtClean="0">
                <a:latin typeface="Times New Roman" pitchFamily="18" charset="0"/>
              </a:rPr>
              <a:t>1</a:t>
            </a:r>
            <a:endParaRPr lang="en-US" sz="2000" b="1" i="1" baseline="-25000" dirty="0"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908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28194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 flipH="1">
            <a:off x="1447800" y="3657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895600" y="3733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>
            <a:off x="2667000" y="5410200"/>
            <a:ext cx="273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7" name="Line 26"/>
          <p:cNvSpPr>
            <a:spLocks noChangeShapeType="1"/>
          </p:cNvSpPr>
          <p:nvPr/>
        </p:nvSpPr>
        <p:spPr bwMode="auto">
          <a:xfrm flipV="1">
            <a:off x="1371600" y="3657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8" name="Rectangle 47"/>
          <p:cNvSpPr/>
          <p:nvPr/>
        </p:nvSpPr>
        <p:spPr>
          <a:xfrm>
            <a:off x="4724400" y="4038600"/>
            <a:ext cx="35108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Equilibrium moves from </a:t>
            </a:r>
            <a:r>
              <a:rPr lang="en-US" b="1" i="1" dirty="0" smtClean="0">
                <a:latin typeface="Times New Roman" pitchFamily="18" charset="0"/>
              </a:rPr>
              <a:t>E</a:t>
            </a:r>
            <a:r>
              <a:rPr lang="en-US" b="1" i="1" baseline="-25000" dirty="0" smtClean="0">
                <a:latin typeface="Times New Roman" pitchFamily="18" charset="0"/>
              </a:rPr>
              <a:t>0</a:t>
            </a:r>
            <a:r>
              <a:rPr lang="pt-BR" dirty="0" smtClean="0"/>
              <a:t> to</a:t>
            </a:r>
            <a:r>
              <a:rPr lang="en-US" b="1" i="1" baseline="-25000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</a:rPr>
              <a:t>E</a:t>
            </a:r>
            <a:r>
              <a:rPr lang="en-US" b="1" i="1" baseline="-25000" dirty="0" smtClean="0">
                <a:latin typeface="Times New Roman" pitchFamily="18" charset="0"/>
              </a:rPr>
              <a:t>1</a:t>
            </a:r>
          </a:p>
          <a:p>
            <a:pPr lvl="1"/>
            <a:r>
              <a:rPr lang="pt-BR" dirty="0" smtClean="0"/>
              <a:t>Increase/Decrease  in </a:t>
            </a:r>
            <a:r>
              <a:rPr lang="pt-BR" b="1" dirty="0" smtClean="0"/>
              <a:t>x*</a:t>
            </a:r>
          </a:p>
          <a:p>
            <a:pPr lvl="1"/>
            <a:r>
              <a:rPr lang="pt-BR" dirty="0" smtClean="0"/>
              <a:t>Increase in </a:t>
            </a:r>
            <a:r>
              <a:rPr lang="pt-BR" b="1" dirty="0" smtClean="0"/>
              <a:t>y*</a:t>
            </a:r>
            <a:endParaRPr lang="en-US" b="1" dirty="0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 flipV="1">
            <a:off x="1524000" y="2133600"/>
            <a:ext cx="2590800" cy="167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 autoUpdateAnimBg="0"/>
      <p:bldP spid="68616" grpId="0" autoUpdateAnimBg="0"/>
      <p:bldP spid="68620" grpId="0" autoUpdateAnimBg="0"/>
      <p:bldP spid="68624" grpId="0" autoUpdateAnimBg="0"/>
      <p:bldP spid="68625" grpId="0" autoUpdateAnimBg="0"/>
      <p:bldP spid="68637" grpId="0" autoUpdateAnimBg="0"/>
      <p:bldP spid="4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27234B-B9FB-4605-A04A-53719BFFD5C6}" type="slidenum">
              <a:rPr lang="en-US" altLang="en-US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447800" y="1905000"/>
            <a:ext cx="0" cy="33528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1447800" y="5257800"/>
            <a:ext cx="2743200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066800" y="1447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effectLst/>
                <a:latin typeface="Times New Roman" pitchFamily="18" charset="0"/>
              </a:rPr>
              <a:t>y</a:t>
            </a:r>
            <a:endParaRPr lang="en-US" b="1" dirty="0">
              <a:effectLst/>
              <a:latin typeface="Times New Roman" pitchFamily="18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1910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smtClean="0">
                <a:effectLst/>
                <a:latin typeface="Times New Roman" pitchFamily="18" charset="0"/>
              </a:rPr>
              <a:t>x</a:t>
            </a:r>
            <a:endParaRPr lang="en-US" b="1" dirty="0">
              <a:effectLst/>
              <a:latin typeface="Times New Roman" pitchFamily="18" charset="0"/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1447800" y="2362200"/>
            <a:ext cx="1752600" cy="28956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524000" y="20574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 smtClean="0">
                <a:effectLst/>
                <a:latin typeface="Times New Roman" pitchFamily="18" charset="0"/>
              </a:rPr>
              <a:t>R</a:t>
            </a:r>
            <a:r>
              <a:rPr lang="en-US" b="1" i="1" baseline="-25000" dirty="0" smtClean="0">
                <a:effectLst/>
                <a:latin typeface="Times New Roman" pitchFamily="18" charset="0"/>
              </a:rPr>
              <a:t>x</a:t>
            </a:r>
            <a:r>
              <a:rPr lang="en-US" b="1" i="1" dirty="0" smtClean="0">
                <a:effectLst/>
                <a:latin typeface="Times New Roman" pitchFamily="18" charset="0"/>
              </a:rPr>
              <a:t>, Consumer reaction </a:t>
            </a:r>
            <a:r>
              <a:rPr lang="en-US" b="1" i="1" dirty="0">
                <a:effectLst/>
                <a:latin typeface="Times New Roman" pitchFamily="18" charset="0"/>
              </a:rPr>
              <a:t>function</a:t>
            </a: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V="1">
            <a:off x="1676400" y="3276600"/>
            <a:ext cx="2590800" cy="167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4114800" y="3352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dirty="0" smtClean="0">
                <a:latin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</a:rPr>
              <a:t>y</a:t>
            </a:r>
            <a:r>
              <a:rPr lang="en-US" b="1" i="1" dirty="0" smtClean="0">
                <a:latin typeface="Times New Roman" pitchFamily="18" charset="0"/>
              </a:rPr>
              <a:t>, </a:t>
            </a:r>
            <a:r>
              <a:rPr lang="en-US" b="1" i="1" dirty="0" smtClean="0">
                <a:effectLst/>
                <a:latin typeface="Times New Roman" pitchFamily="18" charset="0"/>
              </a:rPr>
              <a:t>Firm’s </a:t>
            </a:r>
            <a:r>
              <a:rPr lang="en-US" b="1" i="1" dirty="0">
                <a:effectLst/>
                <a:latin typeface="Times New Roman" pitchFamily="18" charset="0"/>
              </a:rPr>
              <a:t>reaction function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819400" y="4191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dirty="0" smtClean="0">
                <a:effectLst/>
                <a:latin typeface="Times New Roman" pitchFamily="18" charset="0"/>
              </a:rPr>
              <a:t>E</a:t>
            </a:r>
            <a:r>
              <a:rPr lang="en-US" sz="2000" b="1" i="1" baseline="-25000" dirty="0" smtClean="0">
                <a:latin typeface="Times New Roman" pitchFamily="18" charset="0"/>
              </a:rPr>
              <a:t>0</a:t>
            </a:r>
            <a:endParaRPr lang="en-US" sz="2000" b="1" i="1" baseline="-25000" dirty="0">
              <a:effectLst/>
              <a:latin typeface="Times New Roman" pitchFamily="18" charset="0"/>
            </a:endParaRPr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2635250" y="4349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 flipH="1">
            <a:off x="1447800" y="4343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381000" y="457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Figure 8. Higher Risk Perception (</a:t>
            </a:r>
            <a:r>
              <a:rPr lang="el-GR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λ</a:t>
            </a:r>
            <a:r>
              <a:rPr lang="en-US" sz="3400" b="1" dirty="0" smtClean="0">
                <a:solidFill>
                  <a:schemeClr val="tx2"/>
                </a:solidFill>
                <a:effectLst/>
                <a:latin typeface="Garamond" pitchFamily="18" charset="0"/>
              </a:rPr>
              <a:t>)</a:t>
            </a:r>
            <a:endParaRPr lang="en-US" sz="3400" b="1" dirty="0">
              <a:solidFill>
                <a:schemeClr val="tx2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00600" y="2362200"/>
            <a:ext cx="38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Higher </a:t>
            </a:r>
            <a:r>
              <a:rPr lang="el-GR" b="1" dirty="0" smtClean="0">
                <a:solidFill>
                  <a:schemeClr val="tx2"/>
                </a:solidFill>
                <a:latin typeface="Garamond" pitchFamily="18" charset="0"/>
              </a:rPr>
              <a:t>λ</a:t>
            </a:r>
            <a:r>
              <a:rPr lang="pt-BR" i="1" dirty="0" smtClean="0"/>
              <a:t> </a:t>
            </a:r>
            <a:r>
              <a:rPr lang="pt-BR" dirty="0" smtClean="0"/>
              <a:t>shifts: </a:t>
            </a:r>
          </a:p>
          <a:p>
            <a:pPr lvl="1"/>
            <a:r>
              <a:rPr lang="en-US" b="1" i="1" dirty="0" smtClean="0">
                <a:latin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</a:rPr>
              <a:t>x</a:t>
            </a:r>
            <a:r>
              <a:rPr lang="pt-BR" dirty="0" smtClean="0"/>
              <a:t> right (</a:t>
            </a:r>
            <a:r>
              <a:rPr lang="pt-BR" b="1" dirty="0" smtClean="0"/>
              <a:t>x*</a:t>
            </a:r>
            <a:r>
              <a:rPr lang="pt-BR" dirty="0"/>
              <a:t>(•)  </a:t>
            </a:r>
            <a:r>
              <a:rPr lang="pt-BR" dirty="0" smtClean="0"/>
              <a:t>is up)</a:t>
            </a:r>
          </a:p>
          <a:p>
            <a:pPr lvl="1"/>
            <a:r>
              <a:rPr lang="en-US" b="1" i="1" dirty="0" smtClean="0">
                <a:latin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</a:rPr>
              <a:t>y</a:t>
            </a:r>
            <a:r>
              <a:rPr lang="pt-BR" dirty="0" smtClean="0"/>
              <a:t> is the same</a:t>
            </a:r>
            <a:endParaRPr lang="en-US" dirty="0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2286000" y="2438400"/>
            <a:ext cx="1600200" cy="27432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1936750" y="3200400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>
            <a:off x="3079750" y="5029200"/>
            <a:ext cx="730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3429000" y="3810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dirty="0" smtClean="0">
                <a:effectLst/>
                <a:latin typeface="Times New Roman" pitchFamily="18" charset="0"/>
              </a:rPr>
              <a:t>E</a:t>
            </a:r>
            <a:r>
              <a:rPr lang="en-US" sz="2000" b="1" i="1" baseline="-25000" dirty="0" smtClean="0">
                <a:latin typeface="Times New Roman" pitchFamily="18" charset="0"/>
              </a:rPr>
              <a:t>1</a:t>
            </a:r>
            <a:endParaRPr lang="en-US" sz="2000" b="1" i="1" baseline="-25000" dirty="0"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908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1242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 flipH="1">
            <a:off x="1447800" y="3962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3200400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>
            <a:off x="2590800" y="5410200"/>
            <a:ext cx="654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7" name="Line 26"/>
          <p:cNvSpPr>
            <a:spLocks noChangeShapeType="1"/>
          </p:cNvSpPr>
          <p:nvPr/>
        </p:nvSpPr>
        <p:spPr bwMode="auto">
          <a:xfrm flipV="1">
            <a:off x="1371600" y="3962400"/>
            <a:ext cx="635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SG" dirty="0"/>
          </a:p>
        </p:txBody>
      </p:sp>
      <p:sp>
        <p:nvSpPr>
          <p:cNvPr id="48" name="Rectangle 47"/>
          <p:cNvSpPr/>
          <p:nvPr/>
        </p:nvSpPr>
        <p:spPr>
          <a:xfrm>
            <a:off x="4724400" y="4038600"/>
            <a:ext cx="35108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Equilibrium moves from </a:t>
            </a:r>
            <a:r>
              <a:rPr lang="en-US" b="1" i="1" dirty="0" smtClean="0">
                <a:latin typeface="Times New Roman" pitchFamily="18" charset="0"/>
              </a:rPr>
              <a:t>E</a:t>
            </a:r>
            <a:r>
              <a:rPr lang="en-US" b="1" i="1" baseline="-25000" dirty="0" smtClean="0">
                <a:latin typeface="Times New Roman" pitchFamily="18" charset="0"/>
              </a:rPr>
              <a:t>0</a:t>
            </a:r>
            <a:r>
              <a:rPr lang="pt-BR" dirty="0" smtClean="0"/>
              <a:t> to</a:t>
            </a:r>
            <a:r>
              <a:rPr lang="en-US" b="1" i="1" baseline="-25000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</a:rPr>
              <a:t>E</a:t>
            </a:r>
            <a:r>
              <a:rPr lang="en-US" b="1" i="1" baseline="-25000" dirty="0" smtClean="0">
                <a:latin typeface="Times New Roman" pitchFamily="18" charset="0"/>
              </a:rPr>
              <a:t>1</a:t>
            </a:r>
          </a:p>
          <a:p>
            <a:pPr lvl="1"/>
            <a:r>
              <a:rPr lang="pt-BR" dirty="0" smtClean="0"/>
              <a:t>Increase in </a:t>
            </a:r>
            <a:r>
              <a:rPr lang="pt-BR" b="1" dirty="0" smtClean="0"/>
              <a:t>x*</a:t>
            </a:r>
          </a:p>
          <a:p>
            <a:pPr lvl="1"/>
            <a:r>
              <a:rPr lang="pt-BR" dirty="0" smtClean="0"/>
              <a:t>Increase in </a:t>
            </a:r>
            <a:r>
              <a:rPr lang="pt-BR" b="1" dirty="0" smtClean="0"/>
              <a:t>y*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 autoUpdateAnimBg="0"/>
      <p:bldP spid="68616" grpId="0" autoUpdateAnimBg="0"/>
      <p:bldP spid="68620" grpId="0" autoUpdateAnimBg="0"/>
      <p:bldP spid="68624" grpId="0" autoUpdateAnimBg="0"/>
      <p:bldP spid="68625" grpId="0" autoUpdateAnimBg="0"/>
      <p:bldP spid="68637" grpId="0" autoUpdateAnimBg="0"/>
      <p:bldP spid="4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(Preliminary) Policy Recommendations:</a:t>
            </a:r>
          </a:p>
          <a:p>
            <a:pPr marL="109728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Improved product safety may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be achieved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with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stronger liability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higher transparency of the warning message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risk perception by consumers</a:t>
            </a:r>
          </a:p>
          <a:p>
            <a:pPr marL="109728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do next: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 the overall effects on expected harm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 firm’s choice of price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transparency</a:t>
            </a:r>
          </a:p>
          <a:p>
            <a:pPr marL="624078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Welfare analysis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Facts About Allergies: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05400"/>
          </a:xfrm>
        </p:spPr>
        <p:txBody>
          <a:bodyPr>
            <a:normAutofit/>
          </a:bodyPr>
          <a:lstStyle/>
          <a:p>
            <a:pPr marL="0" indent="282575"/>
            <a:r>
              <a:rPr lang="en-US" dirty="0" smtClean="0"/>
              <a:t>The main </a:t>
            </a:r>
            <a:r>
              <a:rPr lang="en-US" dirty="0" smtClean="0"/>
              <a:t>treatment is </a:t>
            </a:r>
            <a:r>
              <a:rPr lang="en-US" dirty="0" smtClean="0"/>
              <a:t>to avoid foods containing allergens</a:t>
            </a:r>
          </a:p>
          <a:p>
            <a:pPr marL="0" indent="282575"/>
            <a:endParaRPr lang="en-US" dirty="0" smtClean="0"/>
          </a:p>
          <a:p>
            <a:pPr marL="0" indent="282575"/>
            <a:r>
              <a:rPr lang="en-US" dirty="0" smtClean="0"/>
              <a:t>The </a:t>
            </a:r>
            <a:r>
              <a:rPr lang="en-US" dirty="0"/>
              <a:t>impact of labeling regulation on consumers with food allergies may depend on </a:t>
            </a:r>
            <a:r>
              <a:rPr lang="en-US" dirty="0" smtClean="0"/>
              <a:t>consumers’  </a:t>
            </a:r>
          </a:p>
          <a:p>
            <a:pPr marL="0" lvl="1" indent="282575"/>
            <a:r>
              <a:rPr lang="en-US" dirty="0"/>
              <a:t>willingness to </a:t>
            </a:r>
            <a:r>
              <a:rPr lang="en-US" dirty="0" smtClean="0"/>
              <a:t> </a:t>
            </a:r>
            <a:r>
              <a:rPr lang="en-US" i="1" dirty="0" smtClean="0"/>
              <a:t>read</a:t>
            </a:r>
            <a:r>
              <a:rPr lang="en-US" dirty="0" smtClean="0"/>
              <a:t> the labels</a:t>
            </a:r>
            <a:endParaRPr lang="en-US" dirty="0"/>
          </a:p>
          <a:p>
            <a:pPr marL="0" lvl="1" indent="282575"/>
            <a:r>
              <a:rPr lang="en-US" i="1" dirty="0"/>
              <a:t>a</a:t>
            </a:r>
            <a:r>
              <a:rPr lang="en-US" i="1" dirty="0" smtClean="0"/>
              <a:t>bility to understand</a:t>
            </a:r>
            <a:r>
              <a:rPr lang="en-US" dirty="0" smtClean="0"/>
              <a:t> the labels</a:t>
            </a:r>
            <a:endParaRPr lang="en-US" sz="2100" dirty="0"/>
          </a:p>
          <a:p>
            <a:pPr marL="681228" indent="-571500">
              <a:buFont typeface="+mj-lt"/>
              <a:buAutoNum type="romanL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Figure 1. </a:t>
            </a:r>
            <a:r>
              <a:rPr lang="en-US" sz="3200" dirty="0" smtClean="0"/>
              <a:t>Food </a:t>
            </a:r>
            <a:r>
              <a:rPr lang="en-US" sz="3200" dirty="0"/>
              <a:t>Allergen Labeling </a:t>
            </a:r>
            <a:r>
              <a:rPr lang="en-US" sz="3200" dirty="0" smtClean="0"/>
              <a:t>Regulation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235402" y="3841776"/>
            <a:ext cx="8596998" cy="762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81300" y="2960131"/>
            <a:ext cx="152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792" y="2927865"/>
            <a:ext cx="170703" cy="276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938751"/>
            <a:ext cx="1714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41756" y="2590799"/>
            <a:ext cx="131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April 2001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67200" y="2569419"/>
            <a:ext cx="1285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July 2004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60628" y="2569419"/>
            <a:ext cx="1612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January 2006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0" y="5791200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Industry Guidelines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24299" y="5758543"/>
            <a:ext cx="1970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Federal Mandate</a:t>
            </a:r>
          </a:p>
          <a:p>
            <a:pPr algn="ctr"/>
            <a:r>
              <a:rPr lang="en-US" dirty="0" smtClean="0"/>
              <a:t>(enacted)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0" y="5689823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Federal Mandate</a:t>
            </a:r>
          </a:p>
          <a:p>
            <a:pPr algn="ctr"/>
            <a:r>
              <a:rPr lang="en-US" dirty="0" smtClean="0"/>
              <a:t>(goes into effect)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826" y="3329463"/>
            <a:ext cx="110894" cy="178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04589" y="5356830"/>
            <a:ext cx="1969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States’ Mandates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828113" y="3048000"/>
            <a:ext cx="8552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2000 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>
          <a:xfrm rot="5400000">
            <a:off x="894350" y="4068663"/>
            <a:ext cx="550706" cy="1868603"/>
          </a:xfrm>
          <a:prstGeom prst="righ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89501" y="3417332"/>
            <a:ext cx="0" cy="13102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229600" y="3567636"/>
            <a:ext cx="0" cy="13102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21451" y="3059668"/>
            <a:ext cx="553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1997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62684" y="3182779"/>
            <a:ext cx="5838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2010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2A.</a:t>
            </a:r>
            <a:br>
              <a:rPr lang="en-US" dirty="0" smtClean="0"/>
            </a:br>
            <a:r>
              <a:rPr lang="en-US" dirty="0" smtClean="0"/>
              <a:t>Federal Mandate of 2004</a:t>
            </a:r>
            <a:br>
              <a:rPr lang="en-US" dirty="0" smtClean="0"/>
            </a:br>
            <a:r>
              <a:rPr lang="en-US" sz="1600" dirty="0"/>
              <a:t>(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www.fda.gov/downloads/Food/ResourcesForYou/Consumers/UCM220117.pdf</a:t>
            </a:r>
            <a:r>
              <a:rPr lang="en-US" sz="1600" dirty="0" smtClean="0"/>
              <a:t> )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0"/>
            <a:ext cx="8229600" cy="428783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000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37083"/>
            <a:ext cx="8001000" cy="441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2B. Federal Regulation (Jan. 2006):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0"/>
            <a:ext cx="8229600" cy="428783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000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Food label with nut allergy war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63862"/>
            <a:ext cx="8305800" cy="513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2743200" cy="594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Figure 2C. </a:t>
            </a:r>
            <a:r>
              <a:rPr lang="en-US" sz="2800" b="1" dirty="0" smtClean="0"/>
              <a:t>Federal Regulation </a:t>
            </a:r>
            <a:r>
              <a:rPr lang="en-US" sz="2400" b="1" dirty="0" smtClean="0"/>
              <a:t>(“May contain”)</a:t>
            </a:r>
            <a:br>
              <a:rPr lang="en-US" sz="2400" b="1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000" dirty="0" smtClean="0"/>
              <a:t>FDA Public Hearing </a:t>
            </a:r>
            <a:r>
              <a:rPr lang="en-US" sz="2000" dirty="0"/>
              <a:t>(September 2008</a:t>
            </a:r>
            <a:r>
              <a:rPr lang="en-US" sz="2000" dirty="0" smtClean="0"/>
              <a:t>):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"</a:t>
            </a:r>
            <a:r>
              <a:rPr lang="en-US" sz="2000" i="1" dirty="0"/>
              <a:t>Advisory warnings are confusing, inconsistent, and do not provide adequate information to make smart and safe decisions</a:t>
            </a:r>
            <a:r>
              <a:rPr lang="en-US" sz="2000" dirty="0" smtClean="0"/>
              <a:t>“</a:t>
            </a:r>
            <a:br>
              <a:rPr lang="en-US" sz="20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www.webmd.com/food-recipes/news/20080916/food-allergy-labels-too-vague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172200"/>
            <a:ext cx="8229600" cy="49238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000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630" y="304800"/>
            <a:ext cx="544537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Model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63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400" dirty="0" smtClean="0"/>
              <a:t>A monopoly manufactures a product that may contain </a:t>
            </a:r>
            <a:r>
              <a:rPr lang="en-US" sz="2400" dirty="0" smtClean="0"/>
              <a:t>an allergen</a:t>
            </a:r>
            <a:r>
              <a:rPr lang="en-US" sz="2400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2400" b="1" u="sng" dirty="0" smtClean="0"/>
              <a:t>Seller: </a:t>
            </a:r>
          </a:p>
          <a:p>
            <a:r>
              <a:rPr lang="en-US" sz="2400" dirty="0" smtClean="0"/>
              <a:t>Chooses level of care, </a:t>
            </a:r>
            <a:r>
              <a:rPr lang="en-US" sz="2400" b="1" dirty="0" smtClean="0"/>
              <a:t>y</a:t>
            </a:r>
            <a:r>
              <a:rPr lang="en-US" sz="2400" dirty="0" smtClean="0"/>
              <a:t>, which stochastically reduces allergen content </a:t>
            </a:r>
            <a:r>
              <a:rPr lang="en-US" sz="2400" b="1" dirty="0" smtClean="0"/>
              <a:t>a</a:t>
            </a:r>
            <a:endParaRPr lang="en-US" sz="2400" dirty="0" smtClean="0"/>
          </a:p>
          <a:p>
            <a:endParaRPr lang="en-US" sz="2400" dirty="0"/>
          </a:p>
          <a:p>
            <a:pPr marL="109728" indent="0">
              <a:buNone/>
            </a:pPr>
            <a:r>
              <a:rPr lang="en-US" sz="2400" b="1" u="sng" dirty="0" smtClean="0"/>
              <a:t>Consumers:</a:t>
            </a:r>
          </a:p>
          <a:p>
            <a:r>
              <a:rPr lang="en-US" sz="2400" dirty="0" smtClean="0"/>
              <a:t>Decide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whether to enter the market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how much effort, </a:t>
            </a:r>
            <a:r>
              <a:rPr lang="en-US" sz="2000" b="1" dirty="0" smtClean="0">
                <a:solidFill>
                  <a:schemeClr val="tx1"/>
                </a:solidFill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, to allocate to reading the label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whether to buy the good</a:t>
            </a:r>
          </a:p>
          <a:p>
            <a:pPr lvl="1"/>
            <a:endParaRPr lang="en-US" sz="2000" b="1" dirty="0"/>
          </a:p>
          <a:p>
            <a:r>
              <a:rPr lang="en-US" sz="2400" dirty="0" smtClean="0"/>
              <a:t>A firm and consumers make their decision simultaneously. </a:t>
            </a:r>
          </a:p>
          <a:p>
            <a:pPr lvl="1"/>
            <a:endParaRPr lang="en-US" sz="1800" b="1" dirty="0" smtClean="0"/>
          </a:p>
          <a:p>
            <a:endParaRPr lang="en-US" sz="2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Regulation and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 fontScale="92500" lnSpcReduction="10000"/>
          </a:bodyPr>
          <a:lstStyle/>
          <a:p>
            <a:pPr marL="109728" indent="0"/>
            <a:r>
              <a:rPr lang="en-US" sz="2400" dirty="0"/>
              <a:t>The product is potentially risky if </a:t>
            </a:r>
            <a:r>
              <a:rPr lang="en-US" sz="2400" b="1" i="1" dirty="0"/>
              <a:t>a </a:t>
            </a:r>
            <a:r>
              <a:rPr lang="en-US" sz="2400" dirty="0"/>
              <a:t>&gt;</a:t>
            </a:r>
            <a:r>
              <a:rPr lang="en-US" sz="2400" b="1" i="1" dirty="0"/>
              <a:t> </a:t>
            </a:r>
            <a:r>
              <a:rPr lang="en-US" sz="2400" b="1" i="1" dirty="0" smtClean="0"/>
              <a:t>a</a:t>
            </a:r>
            <a:r>
              <a:rPr lang="en-US" sz="2400" b="1" i="1" baseline="-25000" dirty="0" smtClean="0"/>
              <a:t>0</a:t>
            </a:r>
            <a:endParaRPr lang="en-US" sz="2400" b="1" i="1" baseline="-25000" dirty="0"/>
          </a:p>
          <a:p>
            <a:pPr marL="109728" indent="0"/>
            <a:endParaRPr lang="en-US" sz="2400" dirty="0" smtClean="0"/>
          </a:p>
          <a:p>
            <a:pPr marL="109728" indent="0"/>
            <a:r>
              <a:rPr lang="en-US" sz="2400" dirty="0" smtClean="0"/>
              <a:t>Under mandatory disclosure, the firm is required to post the warning message if </a:t>
            </a:r>
            <a:r>
              <a:rPr lang="en-US" sz="2400" b="1" i="1" dirty="0" smtClean="0"/>
              <a:t>a&gt;r</a:t>
            </a:r>
            <a:r>
              <a:rPr lang="en-US" sz="2400" dirty="0" smtClean="0"/>
              <a:t>. </a:t>
            </a:r>
          </a:p>
          <a:p>
            <a:pPr marL="402336" lvl="1" indent="0"/>
            <a:r>
              <a:rPr lang="en-US" sz="2000" dirty="0" smtClean="0"/>
              <a:t>Disclosure standards:</a:t>
            </a:r>
          </a:p>
          <a:p>
            <a:pPr lvl="2"/>
            <a:r>
              <a:rPr lang="en-US" sz="2000" dirty="0" smtClean="0"/>
              <a:t>Stringent if </a:t>
            </a:r>
            <a:r>
              <a:rPr lang="en-US" sz="2000" i="1" dirty="0" smtClean="0"/>
              <a:t>r &lt; a</a:t>
            </a:r>
            <a:r>
              <a:rPr lang="en-US" sz="2000" i="1" baseline="-25000" dirty="0" smtClean="0"/>
              <a:t>0</a:t>
            </a:r>
          </a:p>
          <a:p>
            <a:pPr lvl="2"/>
            <a:r>
              <a:rPr lang="en-US" sz="2000" dirty="0" smtClean="0"/>
              <a:t>Exact if </a:t>
            </a:r>
            <a:r>
              <a:rPr lang="en-US" sz="2000" i="1" dirty="0" smtClean="0"/>
              <a:t>r = a</a:t>
            </a:r>
            <a:r>
              <a:rPr lang="en-US" sz="2000" i="1" baseline="-25000" dirty="0" smtClean="0"/>
              <a:t>0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Consumers know about regulation and product’s value and price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the mandatory disclosure </a:t>
            </a:r>
            <a:r>
              <a:rPr lang="en-US" sz="2000" b="1" dirty="0" smtClean="0">
                <a:solidFill>
                  <a:schemeClr val="tx1"/>
                </a:solidFill>
              </a:rPr>
              <a:t>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the standard for transparency of the warning label </a:t>
            </a:r>
            <a:r>
              <a:rPr lang="en-US" sz="2000" b="1" dirty="0" smtClean="0">
                <a:solidFill>
                  <a:schemeClr val="tx1"/>
                </a:solidFill>
              </a:rPr>
              <a:t>b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value </a:t>
            </a:r>
            <a:r>
              <a:rPr lang="en-US" sz="2000" b="1" dirty="0" smtClean="0">
                <a:solidFill>
                  <a:schemeClr val="tx1"/>
                </a:solidFill>
              </a:rPr>
              <a:t>v </a:t>
            </a:r>
            <a:r>
              <a:rPr lang="en-US" sz="2000" dirty="0" smtClean="0">
                <a:solidFill>
                  <a:schemeClr val="tx1"/>
                </a:solidFill>
              </a:rPr>
              <a:t>and price </a:t>
            </a:r>
            <a:r>
              <a:rPr lang="en-US" sz="2000" b="1" dirty="0" smtClean="0">
                <a:solidFill>
                  <a:schemeClr val="tx1"/>
                </a:solidFill>
              </a:rPr>
              <a:t>p </a:t>
            </a:r>
          </a:p>
          <a:p>
            <a:pPr lvl="1"/>
            <a:endParaRPr lang="en-US" sz="2000" b="1" dirty="0" smtClean="0"/>
          </a:p>
          <a:p>
            <a:r>
              <a:rPr lang="en-US" sz="2400" dirty="0" smtClean="0"/>
              <a:t>Consumers do not know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Level of care </a:t>
            </a:r>
            <a:r>
              <a:rPr lang="en-US" sz="2000" b="1" dirty="0" smtClean="0">
                <a:solidFill>
                  <a:schemeClr val="tx1"/>
                </a:solidFill>
              </a:rPr>
              <a:t>y</a:t>
            </a:r>
            <a:r>
              <a:rPr lang="en-US" sz="2000" dirty="0" smtClean="0">
                <a:solidFill>
                  <a:schemeClr val="tx1"/>
                </a:solidFill>
              </a:rPr>
              <a:t> or allergen content </a:t>
            </a:r>
            <a:r>
              <a:rPr lang="en-US" sz="2000" b="1" dirty="0" smtClean="0">
                <a:solidFill>
                  <a:schemeClr val="tx1"/>
                </a:solidFill>
              </a:rPr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C198-6F67-4265-B460-F782000388E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1.0.2296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16462</TotalTime>
  <Words>995</Words>
  <Application>Microsoft Office PowerPoint</Application>
  <PresentationFormat>On-screen Show (4:3)</PresentationFormat>
  <Paragraphs>278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Urban</vt:lpstr>
      <vt:lpstr>Food Allergen Liability and Regulation   When Consumer Label Reading  Effort Counts</vt:lpstr>
      <vt:lpstr>Emphasis</vt:lpstr>
      <vt:lpstr>Facts About Allergies:</vt:lpstr>
      <vt:lpstr>Figure 1. Food Allergen Labeling Regulation</vt:lpstr>
      <vt:lpstr>Figure 2A. Federal Mandate of 2004 (http://www.fda.gov/downloads/Food/ResourcesForYou/Consumers/UCM220117.pdf ) </vt:lpstr>
      <vt:lpstr>Figure 2B. Federal Regulation (Jan. 2006):</vt:lpstr>
      <vt:lpstr>Figure 2C. Federal Regulation (“May contain”)  FDA Public Hearing (September 2008):  "Advisory warnings are confusing, inconsistent, and do not provide adequate information to make smart and safe decisions“  http://www.webmd.com/food-recipes/news/20080916/food-allergy-labels-too-vague </vt:lpstr>
      <vt:lpstr> Model </vt:lpstr>
      <vt:lpstr>Regulation and Information</vt:lpstr>
      <vt:lpstr>PowerPoint Presentation</vt:lpstr>
      <vt:lpstr>PowerPoint Presentation</vt:lpstr>
      <vt:lpstr>Model Details</vt:lpstr>
      <vt:lpstr>Cost and Benefit of Reading Labels</vt:lpstr>
      <vt:lpstr>Updating the Prior </vt:lpstr>
      <vt:lpstr>Consumer Payoff</vt:lpstr>
      <vt:lpstr>Consumer Problem: Key Results</vt:lpstr>
      <vt:lpstr>Consumer Results:</vt:lpstr>
      <vt:lpstr>PowerPoint Presentation</vt:lpstr>
      <vt:lpstr>Producer Problem:</vt:lpstr>
      <vt:lpstr>Producer Problem: Key Results</vt:lpstr>
      <vt:lpstr>Strategic Complements </vt:lpstr>
      <vt:lpstr>Producer Results (Continued):</vt:lpstr>
      <vt:lpstr>PowerPoint Presentation</vt:lpstr>
      <vt:lpstr>PowerPoint Presentation</vt:lpstr>
      <vt:lpstr>PowerPoint Presentation</vt:lpstr>
      <vt:lpstr>Conclusion</vt:lpstr>
    </vt:vector>
  </TitlesOfParts>
  <Company>AT&amp;T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Food Allergen Labeling Legislation on Allergy Intensity</dc:title>
  <dc:creator>sony</dc:creator>
  <cp:lastModifiedBy>Maria</cp:lastModifiedBy>
  <cp:revision>770</cp:revision>
  <dcterms:created xsi:type="dcterms:W3CDTF">2011-04-19T01:13:00Z</dcterms:created>
  <dcterms:modified xsi:type="dcterms:W3CDTF">2013-05-31T00:54:35Z</dcterms:modified>
</cp:coreProperties>
</file>