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67" r:id="rId17"/>
    <p:sldId id="272" r:id="rId18"/>
    <p:sldId id="273" r:id="rId19"/>
    <p:sldId id="288" r:id="rId20"/>
    <p:sldId id="286" r:id="rId21"/>
    <p:sldId id="274" r:id="rId22"/>
    <p:sldId id="276" r:id="rId23"/>
    <p:sldId id="275" r:id="rId24"/>
    <p:sldId id="277" r:id="rId25"/>
    <p:sldId id="289" r:id="rId26"/>
    <p:sldId id="281" r:id="rId27"/>
    <p:sldId id="282" r:id="rId28"/>
    <p:sldId id="287" r:id="rId29"/>
    <p:sldId id="283" r:id="rId30"/>
    <p:sldId id="284" r:id="rId31"/>
    <p:sldId id="280" r:id="rId32"/>
    <p:sldId id="278" r:id="rId33"/>
    <p:sldId id="279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B7A84-5E84-4F3C-986D-37C8750314EC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5E286-EE5B-459E-B70D-57241C4E83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Spend time on MR = MC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5E286-EE5B-459E-B70D-57241C4E83E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Walk it slowly!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5E286-EE5B-459E-B70D-57241C4E83E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price expect? DP: 5500r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5E286-EE5B-459E-B70D-57241C4E83E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was CTD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5E286-EE5B-459E-B70D-57241C4E83E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2408-53A9-4036-9DBE-B3C6B2982747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97F8-562A-4D71-A7C3-C42BB043F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2408-53A9-4036-9DBE-B3C6B2982747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97F8-562A-4D71-A7C3-C42BB043F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2408-53A9-4036-9DBE-B3C6B2982747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97F8-562A-4D71-A7C3-C42BB043F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2408-53A9-4036-9DBE-B3C6B2982747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97F8-562A-4D71-A7C3-C42BB043F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2408-53A9-4036-9DBE-B3C6B2982747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97F8-562A-4D71-A7C3-C42BB043F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2408-53A9-4036-9DBE-B3C6B2982747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97F8-562A-4D71-A7C3-C42BB043F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2408-53A9-4036-9DBE-B3C6B2982747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97F8-562A-4D71-A7C3-C42BB043F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2408-53A9-4036-9DBE-B3C6B2982747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97F8-562A-4D71-A7C3-C42BB043F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2408-53A9-4036-9DBE-B3C6B2982747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97F8-562A-4D71-A7C3-C42BB043F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2408-53A9-4036-9DBE-B3C6B2982747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97F8-562A-4D71-A7C3-C42BB043F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2408-53A9-4036-9DBE-B3C6B2982747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97F8-562A-4D71-A7C3-C42BB043F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B2408-53A9-4036-9DBE-B3C6B2982747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C97F8-562A-4D71-A7C3-C42BB043F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895599"/>
          </a:xfrm>
        </p:spPr>
        <p:txBody>
          <a:bodyPr>
            <a:normAutofit/>
          </a:bodyPr>
          <a:lstStyle/>
          <a:p>
            <a:r>
              <a:rPr lang="en-US" dirty="0" smtClean="0"/>
              <a:t>Yield Revenue Management and Costly Consumer Search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MOSCOW 2012 June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419600"/>
            <a:ext cx="7924800" cy="190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Simon P. Anderson, University of Virginia, USA</a:t>
            </a:r>
          </a:p>
          <a:p>
            <a:r>
              <a:rPr lang="en-US" dirty="0"/>
              <a:t>a</a:t>
            </a:r>
            <a:r>
              <a:rPr lang="en-US" dirty="0" smtClean="0"/>
              <a:t>nd</a:t>
            </a:r>
          </a:p>
          <a:p>
            <a:r>
              <a:rPr lang="en-US" dirty="0" smtClean="0"/>
              <a:t>Yves Schneider, University of Lucerne  Switzerland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Price patterns: rises if a sale and falls if there was no sale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5943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Duopoly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capacities K</a:t>
            </a:r>
            <a:r>
              <a:rPr lang="en-US" baseline="-25000" dirty="0" smtClean="0"/>
              <a:t>1</a:t>
            </a:r>
            <a:r>
              <a:rPr lang="en-US" dirty="0" smtClean="0"/>
              <a:t> and K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Consumers arrive sequentially, see both prices, buy from cheaper. </a:t>
            </a:r>
          </a:p>
          <a:p>
            <a:pPr>
              <a:buNone/>
            </a:pPr>
            <a:r>
              <a:rPr lang="en-US" dirty="0" smtClean="0"/>
              <a:t>Then disappear, never to return.</a:t>
            </a:r>
          </a:p>
          <a:p>
            <a:r>
              <a:rPr lang="en-US" dirty="0" smtClean="0"/>
              <a:t>If one stocks out, the other firm is a monopoly henceforth (we already know the monopoly)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Duopoly, no search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both capacities exceed Ɩ, prices are zero by standard Bertrand argument. </a:t>
            </a:r>
          </a:p>
          <a:p>
            <a:r>
              <a:rPr lang="en-US" dirty="0" smtClean="0"/>
              <a:t>If one has stocked out, the other follows the monopoly program</a:t>
            </a:r>
          </a:p>
          <a:p>
            <a:r>
              <a:rPr lang="en-US" dirty="0" smtClean="0"/>
              <a:t>The one with higher capacity may let the other win in order to precipitate getting the monopoly position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Duopoly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Assume L=3, K</a:t>
            </a:r>
            <a:r>
              <a:rPr lang="en-US" baseline="-25000" dirty="0" smtClean="0"/>
              <a:t>1</a:t>
            </a:r>
            <a:r>
              <a:rPr lang="en-US" dirty="0" smtClean="0"/>
              <a:t> = K</a:t>
            </a:r>
            <a:r>
              <a:rPr lang="en-US" baseline="-25000" dirty="0" smtClean="0"/>
              <a:t>2</a:t>
            </a:r>
            <a:r>
              <a:rPr lang="en-US" dirty="0" smtClean="0"/>
              <a:t> = 2</a:t>
            </a:r>
          </a:p>
          <a:p>
            <a:r>
              <a:rPr lang="en-US" dirty="0" smtClean="0"/>
              <a:t>To solve this, we must find V</a:t>
            </a:r>
            <a:r>
              <a:rPr lang="en-US" baseline="-25000" dirty="0" smtClean="0"/>
              <a:t>1</a:t>
            </a:r>
            <a:r>
              <a:rPr lang="en-US" dirty="0" smtClean="0"/>
              <a:t>(2; k</a:t>
            </a:r>
            <a:r>
              <a:rPr lang="en-US" baseline="-25000" dirty="0" smtClean="0"/>
              <a:t>1</a:t>
            </a:r>
            <a:r>
              <a:rPr lang="en-US" dirty="0" smtClean="0"/>
              <a:t>, k</a:t>
            </a:r>
            <a:r>
              <a:rPr lang="en-US" baseline="-25000" dirty="0" smtClean="0"/>
              <a:t>2</a:t>
            </a:r>
            <a:r>
              <a:rPr lang="en-US" dirty="0" smtClean="0"/>
              <a:t>) and V</a:t>
            </a:r>
            <a:r>
              <a:rPr lang="en-US" baseline="-25000" dirty="0" smtClean="0"/>
              <a:t>2</a:t>
            </a:r>
            <a:r>
              <a:rPr lang="en-US" dirty="0" smtClean="0"/>
              <a:t>(2; k</a:t>
            </a:r>
            <a:r>
              <a:rPr lang="en-US" baseline="-25000" dirty="0" smtClean="0"/>
              <a:t>1</a:t>
            </a:r>
            <a:r>
              <a:rPr lang="en-US" dirty="0" smtClean="0"/>
              <a:t>, k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no sale to Ɩ=3, values are zero henceforth</a:t>
            </a:r>
          </a:p>
          <a:p>
            <a:r>
              <a:rPr lang="en-US" dirty="0" smtClean="0"/>
              <a:t>So consider V</a:t>
            </a:r>
            <a:r>
              <a:rPr lang="en-US" baseline="-25000" dirty="0" smtClean="0"/>
              <a:t>1</a:t>
            </a:r>
            <a:r>
              <a:rPr lang="en-US" dirty="0" smtClean="0"/>
              <a:t>(2; 2, 1) and V</a:t>
            </a:r>
            <a:r>
              <a:rPr lang="en-US" baseline="-25000" dirty="0" smtClean="0"/>
              <a:t>2</a:t>
            </a:r>
            <a:r>
              <a:rPr lang="en-US" dirty="0" smtClean="0"/>
              <a:t>(2; 2, 1)</a:t>
            </a:r>
          </a:p>
          <a:p>
            <a:r>
              <a:rPr lang="en-US" dirty="0" smtClean="0"/>
              <a:t>If 1 makes the sale to Ɩ=2, both expect nothing thereafter, so 1 would rather 2 sells (“CTD”)</a:t>
            </a:r>
          </a:p>
          <a:p>
            <a:r>
              <a:rPr lang="en-US" dirty="0" smtClean="0"/>
              <a:t>If 2 sells, then 1 is a monopoly after, with expected profit 1/4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Duopoly with no search cost, </a:t>
            </a:r>
            <a:r>
              <a:rPr lang="en-US" dirty="0" err="1" smtClean="0"/>
              <a:t>ctd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Hence 1’s opportunity cost is ¼, so 1 undercuts 2 at any higher price for Ɩ=2</a:t>
            </a:r>
          </a:p>
          <a:p>
            <a:r>
              <a:rPr lang="en-US" dirty="0" smtClean="0"/>
              <a:t>Equilibrium thus has p</a:t>
            </a:r>
            <a:r>
              <a:rPr lang="en-US" baseline="-25000" dirty="0" smtClean="0"/>
              <a:t>2</a:t>
            </a:r>
            <a:r>
              <a:rPr lang="en-US" dirty="0" smtClean="0"/>
              <a:t> = ¼ and 1 Clears the Decks of 2</a:t>
            </a:r>
          </a:p>
          <a:p>
            <a:r>
              <a:rPr lang="en-US" dirty="0" smtClean="0"/>
              <a:t>Now consider Ɩ=3</a:t>
            </a:r>
          </a:p>
          <a:p>
            <a:r>
              <a:rPr lang="en-US" dirty="0" smtClean="0"/>
              <a:t>If neither sells, they both get nothing, if either sells, they BOTH get ¼.¾ continuation, plus whatever current revenue.</a:t>
            </a:r>
          </a:p>
          <a:p>
            <a:endParaRPr lang="en-US" dirty="0" smtClean="0"/>
          </a:p>
          <a:p>
            <a:r>
              <a:rPr lang="en-US" dirty="0" smtClean="0"/>
              <a:t>So they bid p</a:t>
            </a:r>
            <a:r>
              <a:rPr lang="en-US" baseline="-25000" dirty="0" smtClean="0"/>
              <a:t>3</a:t>
            </a:r>
            <a:r>
              <a:rPr lang="en-US" dirty="0" smtClean="0"/>
              <a:t> down to zero (and not below)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and duopoly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563879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191000"/>
            <a:ext cx="701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Duopoly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“Clear-The-Decks”: exacerbate asymmetries, let other go first </a:t>
            </a:r>
          </a:p>
          <a:p>
            <a:r>
              <a:rPr lang="en-US" dirty="0" err="1" smtClean="0"/>
              <a:t>Cournot</a:t>
            </a:r>
            <a:r>
              <a:rPr lang="en-US" dirty="0" smtClean="0"/>
              <a:t>-like capacity game</a:t>
            </a:r>
          </a:p>
          <a:p>
            <a:r>
              <a:rPr lang="en-US" dirty="0" smtClean="0"/>
              <a:t>Lower prices than monopoly, higher welfare</a:t>
            </a:r>
          </a:p>
          <a:p>
            <a:r>
              <a:rPr lang="en-US" dirty="0" smtClean="0"/>
              <a:t>More extended: not clear CTD holds; </a:t>
            </a:r>
            <a:r>
              <a:rPr lang="en-US" dirty="0" err="1" smtClean="0"/>
              <a:t>Vettas</a:t>
            </a:r>
            <a:r>
              <a:rPr lang="en-US" dirty="0" smtClean="0"/>
              <a:t>, </a:t>
            </a:r>
            <a:r>
              <a:rPr lang="en-US" dirty="0" err="1" smtClean="0"/>
              <a:t>Dudey</a:t>
            </a:r>
            <a:r>
              <a:rPr lang="en-US" dirty="0" smtClean="0"/>
              <a:t> unfinished (?) work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Duopoly with search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r>
              <a:rPr lang="en-US" dirty="0" smtClean="0"/>
              <a:t>Suppose the first search / observation is free (and random across the 2 firms)</a:t>
            </a:r>
          </a:p>
          <a:p>
            <a:r>
              <a:rPr lang="en-US" dirty="0" smtClean="0"/>
              <a:t>Second search costs c</a:t>
            </a:r>
          </a:p>
          <a:p>
            <a:r>
              <a:rPr lang="en-US" dirty="0" smtClean="0"/>
              <a:t>Consumers know their order of arrival (e.g., time of day) and how much capacity is left at each firm </a:t>
            </a:r>
          </a:p>
          <a:p>
            <a:r>
              <a:rPr lang="en-US" dirty="0" smtClean="0"/>
              <a:t>2 cases; search cost prohibitive, or maybe binding</a:t>
            </a:r>
          </a:p>
          <a:p>
            <a:r>
              <a:rPr lang="en-US" dirty="0" smtClean="0"/>
              <a:t>[recall Diamond Paradox]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Duopoly with positive search cost </a:t>
            </a:r>
            <a:br>
              <a:rPr lang="en-US" dirty="0" smtClean="0"/>
            </a:br>
            <a:r>
              <a:rPr lang="en-US" dirty="0" smtClean="0"/>
              <a:t>(c large)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Firm 1 is to max by choice of p</a:t>
            </a:r>
            <a:r>
              <a:rPr lang="en-US" baseline="-25000" dirty="0" smtClean="0"/>
              <a:t>1</a:t>
            </a:r>
          </a:p>
          <a:p>
            <a:pPr>
              <a:buNone/>
            </a:pPr>
            <a:r>
              <a:rPr lang="en-US" dirty="0" smtClean="0"/>
              <a:t>½{F(p₁)V₁(Ɩ-1;k₁,k₂)+(1-F(p₁))[p₁+V₁(Ɩ-1;k₁-1,k₂)]}</a:t>
            </a:r>
          </a:p>
          <a:p>
            <a:pPr>
              <a:buNone/>
            </a:pPr>
            <a:r>
              <a:rPr lang="en-US" dirty="0" smtClean="0"/>
              <a:t>+ ½{F(p₂)V₁(Ɩ-1;k₁,k₂)+(1-F(p₂))V₁(Ɩ-1;k₁,k₂-1)}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Note that 1 can’t affect second part, so just chooses price against first part; like the monopoly problem in structure (other’s impact through k₂)</a:t>
            </a:r>
          </a:p>
          <a:p>
            <a:pPr>
              <a:buNone/>
            </a:pPr>
            <a:r>
              <a:rPr lang="en-US" dirty="0" smtClean="0"/>
              <a:t>Solve by working back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Back-drop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Cruise-ship mergers; can they be pro-competitive? (D </a:t>
            </a:r>
            <a:r>
              <a:rPr lang="en-US" dirty="0" err="1" smtClean="0"/>
              <a:t>Scheffman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Likewise, airlines, hotels, etc</a:t>
            </a:r>
          </a:p>
          <a:p>
            <a:endParaRPr lang="en-US" dirty="0"/>
          </a:p>
          <a:p>
            <a:r>
              <a:rPr lang="en-US" dirty="0" smtClean="0"/>
              <a:t>Yield Revenue Management: lots of OR, almost all monopoly</a:t>
            </a:r>
          </a:p>
          <a:p>
            <a:r>
              <a:rPr lang="en-US" dirty="0" smtClean="0"/>
              <a:t>Competition is tough to analyze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Dudey</a:t>
            </a:r>
            <a:r>
              <a:rPr lang="en-US" dirty="0" smtClean="0"/>
              <a:t>, </a:t>
            </a:r>
            <a:r>
              <a:rPr lang="en-US" dirty="0" err="1" smtClean="0"/>
              <a:t>Varmas</a:t>
            </a:r>
            <a:r>
              <a:rPr lang="en-US" dirty="0" smtClean="0"/>
              <a:t> &amp; </a:t>
            </a:r>
            <a:r>
              <a:rPr lang="en-US" dirty="0" err="1" smtClean="0"/>
              <a:t>Vettas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(prohibitive) search cost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Ɩ=3 &amp; K</a:t>
            </a:r>
            <a:r>
              <a:rPr lang="en-US" baseline="-25000" dirty="0" smtClean="0"/>
              <a:t>1</a:t>
            </a:r>
            <a:r>
              <a:rPr lang="en-US" dirty="0" smtClean="0"/>
              <a:t>=K₂=1</a:t>
            </a:r>
          </a:p>
          <a:p>
            <a:r>
              <a:rPr lang="en-US" dirty="0" smtClean="0"/>
              <a:t>Last consumer, either a monopoly with profit ¼ or a duopoly with profit 1/8 (Diamond Para)</a:t>
            </a:r>
          </a:p>
          <a:p>
            <a:pPr>
              <a:buNone/>
            </a:pPr>
            <a:r>
              <a:rPr lang="en-US" dirty="0" smtClean="0"/>
              <a:t>and monopoly prices</a:t>
            </a:r>
          </a:p>
          <a:p>
            <a:r>
              <a:rPr lang="en-US" dirty="0" smtClean="0"/>
              <a:t>Ɩ=2 : if no prior sale, what is opp. cost? 1/8</a:t>
            </a:r>
          </a:p>
          <a:p>
            <a:pPr>
              <a:buNone/>
            </a:pPr>
            <a:r>
              <a:rPr lang="en-US" dirty="0" smtClean="0"/>
              <a:t>So price is 9/16  (above monopoly levels for 2 units of capacity and 2 consumers)</a:t>
            </a:r>
          </a:p>
          <a:p>
            <a:r>
              <a:rPr lang="en-US" dirty="0" smtClean="0"/>
              <a:t>Similar for both firms, so now find p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find V₁(2;1,1)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Recall V₁(</a:t>
            </a:r>
            <a:r>
              <a:rPr lang="en-US" dirty="0" err="1" smtClean="0"/>
              <a:t>Ɩ;k₁,k</a:t>
            </a:r>
            <a:r>
              <a:rPr lang="en-US" dirty="0" smtClean="0"/>
              <a:t>₂)=</a:t>
            </a:r>
            <a:endParaRPr lang="en-US" baseline="-25000" dirty="0" smtClean="0"/>
          </a:p>
          <a:p>
            <a:pPr>
              <a:buNone/>
            </a:pPr>
            <a:r>
              <a:rPr lang="en-US" dirty="0" smtClean="0"/>
              <a:t>½{F(p₁)V₁(Ɩ-1;k₁,k₂)</a:t>
            </a:r>
          </a:p>
          <a:p>
            <a:pPr>
              <a:buNone/>
            </a:pPr>
            <a:r>
              <a:rPr lang="en-US" dirty="0" smtClean="0"/>
              <a:t>			+(1-F(p₁))[p₁+V₁(Ɩ-1;k₁-1,k₂)]}</a:t>
            </a:r>
          </a:p>
          <a:p>
            <a:pPr>
              <a:buNone/>
            </a:pPr>
            <a:r>
              <a:rPr lang="en-US" dirty="0" smtClean="0"/>
              <a:t>+ ½{F(p₂)V₁(Ɩ-1;k₁,k₂)</a:t>
            </a:r>
          </a:p>
          <a:p>
            <a:pPr>
              <a:buNone/>
            </a:pPr>
            <a:r>
              <a:rPr lang="en-US" dirty="0" smtClean="0"/>
              <a:t>				+(1-F(p₂))V₁(Ɩ-1;k₁,k₂-1)}</a:t>
            </a:r>
          </a:p>
          <a:p>
            <a:r>
              <a:rPr lang="en-US" dirty="0" smtClean="0"/>
              <a:t>With now p</a:t>
            </a:r>
            <a:r>
              <a:rPr lang="en-US" baseline="-25000" dirty="0" smtClean="0"/>
              <a:t>1</a:t>
            </a:r>
            <a:r>
              <a:rPr lang="en-US" dirty="0" smtClean="0"/>
              <a:t>=p₂=9/16;  so</a:t>
            </a:r>
          </a:p>
          <a:p>
            <a:pPr>
              <a:buNone/>
            </a:pPr>
            <a:r>
              <a:rPr lang="en-US" dirty="0" smtClean="0"/>
              <a:t>V₁(2;1,1)=</a:t>
            </a:r>
            <a:endParaRPr lang="en-US" baseline="-25000" dirty="0" smtClean="0"/>
          </a:p>
          <a:p>
            <a:pPr>
              <a:buNone/>
            </a:pPr>
            <a:r>
              <a:rPr lang="en-US" dirty="0" smtClean="0"/>
              <a:t>½{(9/16)(1/8)+(7/16)(9/16)}</a:t>
            </a:r>
          </a:p>
          <a:p>
            <a:pPr>
              <a:buNone/>
            </a:pPr>
            <a:r>
              <a:rPr lang="en-US" dirty="0" smtClean="0"/>
              <a:t>+ ½{(9/16)(1/8)+(7/16)(1/4)} = 127 / 512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Firm 1 is to max by choice of p</a:t>
            </a:r>
            <a:r>
              <a:rPr lang="en-US" baseline="-25000" dirty="0" smtClean="0"/>
              <a:t>1</a:t>
            </a:r>
          </a:p>
          <a:p>
            <a:pPr>
              <a:buNone/>
            </a:pPr>
            <a:r>
              <a:rPr lang="en-US" dirty="0" smtClean="0"/>
              <a:t>½{F(p₁)V₁(2;1,1)+(1-F(p₁))[p₁+V₁(2;0,k₂)]}</a:t>
            </a:r>
          </a:p>
          <a:p>
            <a:pPr>
              <a:buNone/>
            </a:pPr>
            <a:r>
              <a:rPr lang="en-US" dirty="0" smtClean="0"/>
              <a:t>	+ ½{F(p₂)V₁(2;1,1)+(1-F(p₂))V₁(2;1,1)}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And V₁(2;1,1) = 127/512 and V₁(2;0,k₂)=0;</a:t>
            </a:r>
          </a:p>
          <a:p>
            <a:pPr>
              <a:buNone/>
            </a:pPr>
            <a:r>
              <a:rPr lang="en-US" dirty="0" smtClean="0"/>
              <a:t>so opp. cost is 127/512 and price is </a:t>
            </a:r>
          </a:p>
          <a:p>
            <a:pPr>
              <a:buNone/>
            </a:pPr>
            <a:r>
              <a:rPr lang="en-US" dirty="0" smtClean="0"/>
              <a:t>639/512 ≈ 0.624 (using monopoly pricing rule)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summarized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higher price under duopoly than monopoly</a:t>
            </a:r>
          </a:p>
          <a:p>
            <a:pPr>
              <a:buNone/>
            </a:pPr>
            <a:r>
              <a:rPr lang="en-US" dirty="0" smtClean="0"/>
              <a:t> (0.624 compared to 0.555)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duopolists</a:t>
            </a:r>
            <a:r>
              <a:rPr lang="en-US" dirty="0" smtClean="0"/>
              <a:t> also demand a higher p</a:t>
            </a:r>
            <a:r>
              <a:rPr lang="en-US" baseline="-25000" dirty="0" smtClean="0"/>
              <a:t>2</a:t>
            </a:r>
            <a:r>
              <a:rPr lang="en-US" dirty="0" smtClean="0"/>
              <a:t> if no sale was made to first consumer (0.5625 compared to 0.5)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Joint expected profits of the </a:t>
            </a:r>
            <a:r>
              <a:rPr lang="en-US" dirty="0" err="1" smtClean="0"/>
              <a:t>duopolists</a:t>
            </a:r>
            <a:r>
              <a:rPr lang="en-US" dirty="0" smtClean="0"/>
              <a:t> are V₁(3;1,1)+V₂(3;1,1)≈0.691 </a:t>
            </a:r>
          </a:p>
          <a:p>
            <a:pPr>
              <a:buNone/>
            </a:pPr>
            <a:r>
              <a:rPr lang="en-US" dirty="0" smtClean="0"/>
              <a:t>monopolist has </a:t>
            </a:r>
            <a:r>
              <a:rPr lang="en-US" dirty="0" err="1" smtClean="0"/>
              <a:t>V</a:t>
            </a:r>
            <a:r>
              <a:rPr lang="en-US" baseline="30000" dirty="0" err="1" smtClean="0"/>
              <a:t>m</a:t>
            </a:r>
            <a:r>
              <a:rPr lang="en-US" dirty="0" smtClean="0"/>
              <a:t>(3;2)≈0.698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(more simply – higher </a:t>
            </a:r>
            <a:r>
              <a:rPr lang="en-US" dirty="0" err="1" smtClean="0"/>
              <a:t>duop</a:t>
            </a:r>
            <a:r>
              <a:rPr lang="en-US" dirty="0" smtClean="0"/>
              <a:t> OC)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periods and one unit each</a:t>
            </a:r>
          </a:p>
          <a:p>
            <a:r>
              <a:rPr lang="en-US" dirty="0" smtClean="0"/>
              <a:t>Monopoly would be price ½ each pd</a:t>
            </a:r>
          </a:p>
          <a:p>
            <a:endParaRPr lang="en-US" dirty="0" smtClean="0"/>
          </a:p>
          <a:p>
            <a:r>
              <a:rPr lang="en-US" dirty="0" smtClean="0"/>
              <a:t>Duopoly set higher prices first period because consumer won’t search, and also Opp. Cost is 1/8 profit at end</a:t>
            </a:r>
          </a:p>
          <a:p>
            <a:r>
              <a:rPr lang="en-US" dirty="0" smtClean="0"/>
              <a:t>So price 9/16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Asymmetric capacities e.g.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Last e.g. had same prices, so no role for search</a:t>
            </a:r>
          </a:p>
          <a:p>
            <a:r>
              <a:rPr lang="en-US" dirty="0" smtClean="0"/>
              <a:t>Suppose 2 consumers, K</a:t>
            </a:r>
            <a:r>
              <a:rPr lang="en-US" baseline="-25000" dirty="0" smtClean="0"/>
              <a:t>1</a:t>
            </a:r>
            <a:r>
              <a:rPr lang="en-US" dirty="0" smtClean="0"/>
              <a:t>=2, K₂=1. Find price path</a:t>
            </a:r>
          </a:p>
          <a:p>
            <a:r>
              <a:rPr lang="en-US" dirty="0" smtClean="0"/>
              <a:t>If 2 sells out, 1 is then a monopolist for the last consumer remaining. Sets p</a:t>
            </a:r>
            <a:r>
              <a:rPr lang="en-US" baseline="-25000" dirty="0" smtClean="0"/>
              <a:t>1</a:t>
            </a:r>
            <a:r>
              <a:rPr lang="en-US" dirty="0" smtClean="0"/>
              <a:t> = ½, profit ¼ </a:t>
            </a:r>
          </a:p>
          <a:p>
            <a:r>
              <a:rPr lang="en-US" dirty="0" smtClean="0"/>
              <a:t>If 1 sells, Diamond result: p</a:t>
            </a:r>
            <a:r>
              <a:rPr lang="en-US" baseline="-25000" dirty="0" smtClean="0"/>
              <a:t>1</a:t>
            </a:r>
            <a:r>
              <a:rPr lang="en-US" dirty="0" smtClean="0"/>
              <a:t> = ½, profit 1/8 each, same as if 1 doesn’t sell</a:t>
            </a:r>
          </a:p>
          <a:p>
            <a:r>
              <a:rPr lang="en-US" dirty="0" smtClean="0"/>
              <a:t>So for Firm 1, p</a:t>
            </a:r>
            <a:r>
              <a:rPr lang="en-US" baseline="-25000" dirty="0" smtClean="0"/>
              <a:t>2</a:t>
            </a:r>
            <a:r>
              <a:rPr lang="en-US" dirty="0" smtClean="0"/>
              <a:t> = ½  </a:t>
            </a:r>
          </a:p>
          <a:p>
            <a:r>
              <a:rPr lang="en-US" dirty="0" smtClean="0"/>
              <a:t>Firm 2, </a:t>
            </a:r>
            <a:r>
              <a:rPr lang="en-US" dirty="0" err="1" smtClean="0"/>
              <a:t>opp</a:t>
            </a:r>
            <a:r>
              <a:rPr lang="en-US" dirty="0" smtClean="0"/>
              <a:t> cost is 1/8, so its p</a:t>
            </a:r>
            <a:r>
              <a:rPr lang="en-US" baseline="-25000" dirty="0" smtClean="0"/>
              <a:t>2</a:t>
            </a:r>
            <a:r>
              <a:rPr lang="en-US" dirty="0" smtClean="0"/>
              <a:t> = 9/16</a:t>
            </a:r>
          </a:p>
          <a:p>
            <a:r>
              <a:rPr lang="en-US" dirty="0" smtClean="0"/>
              <a:t>Smaller firm has higher price (expected?) </a:t>
            </a:r>
          </a:p>
          <a:p>
            <a:pPr>
              <a:buNone/>
            </a:pPr>
            <a:r>
              <a:rPr lang="en-US" dirty="0" smtClean="0"/>
              <a:t>And its price is unconstrained if c≥ 1/16. Otherwise…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Asymmetric capacity; c &lt; 1/16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Firm 2 is constrained: candidate </a:t>
            </a:r>
            <a:r>
              <a:rPr lang="en-US" dirty="0" err="1" smtClean="0"/>
              <a:t>equil</a:t>
            </a:r>
            <a:r>
              <a:rPr lang="en-US" dirty="0" smtClean="0"/>
              <a:t> sets ½+c </a:t>
            </a:r>
          </a:p>
          <a:p>
            <a:r>
              <a:rPr lang="en-US" dirty="0" smtClean="0"/>
              <a:t>Does Firm 1 want to deviate to CTD by setting a high price? NO </a:t>
            </a:r>
          </a:p>
          <a:p>
            <a:r>
              <a:rPr lang="en-US" dirty="0" smtClean="0"/>
              <a:t>Never find CTD here, always want to be in contention, perhaps at high price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lower search costs discipline Lo-capacity firm, Lo is worse off, Hi better because Lo Clears quicker</a:t>
            </a:r>
            <a:endParaRPr lang="en-US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66862" y="2010569"/>
            <a:ext cx="60102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Proposition 3. Let the </a:t>
            </a:r>
            <a:r>
              <a:rPr lang="en-US" dirty="0" err="1" smtClean="0"/>
              <a:t>duopolists</a:t>
            </a:r>
            <a:r>
              <a:rPr lang="en-US" dirty="0" smtClean="0"/>
              <a:t> be endowed with initial capacities K</a:t>
            </a:r>
            <a:r>
              <a:rPr lang="en-US" baseline="-25000" dirty="0" smtClean="0"/>
              <a:t>1</a:t>
            </a:r>
            <a:r>
              <a:rPr lang="en-US" dirty="0" smtClean="0"/>
              <a:t> and K</a:t>
            </a:r>
            <a:r>
              <a:rPr lang="en-US" baseline="-25000" dirty="0" smtClean="0"/>
              <a:t>2</a:t>
            </a:r>
            <a:r>
              <a:rPr lang="en-US" dirty="0" smtClean="0"/>
              <a:t>, respectively.</a:t>
            </a:r>
          </a:p>
          <a:p>
            <a:r>
              <a:rPr lang="en-US" dirty="0" smtClean="0"/>
              <a:t>If K</a:t>
            </a:r>
            <a:r>
              <a:rPr lang="en-US" baseline="-25000" dirty="0" smtClean="0"/>
              <a:t>1</a:t>
            </a:r>
            <a:r>
              <a:rPr lang="en-US" dirty="0" smtClean="0"/>
              <a:t> + K</a:t>
            </a:r>
            <a:r>
              <a:rPr lang="en-US" baseline="-25000" dirty="0" smtClean="0"/>
              <a:t>2</a:t>
            </a:r>
            <a:r>
              <a:rPr lang="en-US" dirty="0" smtClean="0"/>
              <a:t> ≥ L then a monopolist initially endowed with capacity K</a:t>
            </a:r>
            <a:r>
              <a:rPr lang="en-US" baseline="-25000" dirty="0" smtClean="0"/>
              <a:t>1</a:t>
            </a:r>
            <a:r>
              <a:rPr lang="en-US" dirty="0" smtClean="0"/>
              <a:t> + K</a:t>
            </a:r>
            <a:r>
              <a:rPr lang="en-US" baseline="-25000" dirty="0" smtClean="0"/>
              <a:t>2</a:t>
            </a:r>
            <a:r>
              <a:rPr lang="en-US" dirty="0" smtClean="0"/>
              <a:t> charges p</a:t>
            </a:r>
            <a:r>
              <a:rPr lang="en-US" baseline="30000" dirty="0" smtClean="0"/>
              <a:t>m</a:t>
            </a:r>
            <a:r>
              <a:rPr lang="en-US" dirty="0" smtClean="0"/>
              <a:t> for each unit while </a:t>
            </a:r>
            <a:r>
              <a:rPr lang="en-US" dirty="0" err="1" smtClean="0"/>
              <a:t>duopolists</a:t>
            </a:r>
            <a:r>
              <a:rPr lang="en-US" dirty="0" smtClean="0"/>
              <a:t> always charge a price of p</a:t>
            </a:r>
            <a:r>
              <a:rPr lang="en-US" baseline="30000" dirty="0" smtClean="0"/>
              <a:t>m</a:t>
            </a:r>
            <a:r>
              <a:rPr lang="en-US" dirty="0" smtClean="0"/>
              <a:t> or above. </a:t>
            </a:r>
          </a:p>
          <a:p>
            <a:r>
              <a:rPr lang="en-US" dirty="0" smtClean="0"/>
              <a:t>Welfare is higher under monopoly than under duopoly.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Monopoly problem</a:t>
            </a:r>
          </a:p>
          <a:p>
            <a:r>
              <a:rPr lang="en-US" dirty="0" smtClean="0"/>
              <a:t>Duopoly, no search costs</a:t>
            </a:r>
          </a:p>
          <a:p>
            <a:r>
              <a:rPr lang="en-US" dirty="0" smtClean="0"/>
              <a:t>Duopoly with search costs</a:t>
            </a:r>
          </a:p>
          <a:p>
            <a:r>
              <a:rPr lang="en-US" dirty="0" smtClean="0"/>
              <a:t>non-binding then binding </a:t>
            </a:r>
          </a:p>
          <a:p>
            <a:r>
              <a:rPr lang="en-US" dirty="0" smtClean="0"/>
              <a:t>Results with capacity choice</a:t>
            </a:r>
          </a:p>
          <a:p>
            <a:r>
              <a:rPr lang="en-US" dirty="0" smtClean="0"/>
              <a:t>Some evidence</a:t>
            </a:r>
          </a:p>
          <a:p>
            <a:r>
              <a:rPr lang="en-US" dirty="0" smtClean="0"/>
              <a:t>Discussion of assumptions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K1 + K2 &lt; L:  numerical methods. </a:t>
            </a:r>
          </a:p>
          <a:p>
            <a:pPr>
              <a:buNone/>
            </a:pPr>
            <a:r>
              <a:rPr lang="en-US" dirty="0" smtClean="0"/>
              <a:t>Proposition 3 holds more generally:</a:t>
            </a:r>
          </a:p>
          <a:p>
            <a:pPr>
              <a:buNone/>
            </a:pPr>
            <a:r>
              <a:rPr lang="en-US" b="1" dirty="0" smtClean="0"/>
              <a:t>Result 1</a:t>
            </a:r>
            <a:r>
              <a:rPr lang="en-US" dirty="0" smtClean="0"/>
              <a:t>. Simulations for uniform valuations and search costs c = 0.05 confirm</a:t>
            </a:r>
          </a:p>
          <a:p>
            <a:pPr>
              <a:buNone/>
            </a:pPr>
            <a:r>
              <a:rPr lang="en-US" dirty="0" smtClean="0"/>
              <a:t>Proposition 3 for L &lt; 100 and all capacity levels. (no reason to expect different results for L &gt; 100, for different search costs, or for different distributions of valuations)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capacities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66912" y="2229644"/>
            <a:ext cx="52101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Lower for duopoly because higher prices</a:t>
            </a:r>
          </a:p>
          <a:p>
            <a:r>
              <a:rPr lang="en-US" dirty="0" smtClean="0"/>
              <a:t>Reason is higher duopoly Opp. Cost</a:t>
            </a:r>
          </a:p>
          <a:p>
            <a:r>
              <a:rPr lang="en-US" dirty="0" smtClean="0"/>
              <a:t>Still have a shot of a sale next time even if other still has capacity, because consumer may come to you first</a:t>
            </a:r>
          </a:p>
          <a:p>
            <a:endParaRPr lang="en-US" dirty="0" smtClean="0"/>
          </a:p>
          <a:p>
            <a:r>
              <a:rPr lang="en-US" dirty="0" smtClean="0"/>
              <a:t>Hence monopoly can be more efficient market form here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(heroic)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Costless first search: standard in (early) search literature, otherwise Diamond hold-up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Stiglitz</a:t>
            </a:r>
            <a:r>
              <a:rPr lang="en-US" dirty="0" smtClean="0"/>
              <a:t> twist </a:t>
            </a:r>
            <a:r>
              <a:rPr lang="en-US" smtClean="0"/>
              <a:t>of down-slope </a:t>
            </a:r>
            <a:r>
              <a:rPr lang="en-US" dirty="0" smtClean="0"/>
              <a:t>demand: more complex here! (AR heterogeneous consumers?)</a:t>
            </a:r>
          </a:p>
          <a:p>
            <a:endParaRPr lang="en-US" dirty="0" smtClean="0"/>
          </a:p>
          <a:p>
            <a:r>
              <a:rPr lang="en-US" dirty="0" smtClean="0"/>
              <a:t>Consumer knows state: may know time of day of visit, but how know how much cap left? Diamond Paradox may “help” – don’t expect lower prices elsewhere, so don’t search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Competition can raise prices and lower welfare</a:t>
            </a:r>
          </a:p>
          <a:p>
            <a:r>
              <a:rPr lang="en-US" dirty="0" smtClean="0"/>
              <a:t>Because higher opp. costs – firm can still sell later when monopoly has zero benefit from capacity</a:t>
            </a:r>
          </a:p>
          <a:p>
            <a:r>
              <a:rPr lang="en-US" dirty="0" smtClean="0"/>
              <a:t>Context of capacity constraints and costly consumer search</a:t>
            </a:r>
          </a:p>
          <a:p>
            <a:r>
              <a:rPr lang="en-US" dirty="0" smtClean="0"/>
              <a:t>Revenue management and oligopoly with (and without!) frictions deserves more work</a:t>
            </a:r>
          </a:p>
          <a:p>
            <a:r>
              <a:rPr lang="en-US" dirty="0" smtClean="0"/>
              <a:t>www; role of comparison sites?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Duopoly can be worse than monopoly</a:t>
            </a:r>
          </a:p>
          <a:p>
            <a:r>
              <a:rPr lang="en-US" dirty="0" smtClean="0"/>
              <a:t>Higher prices for duopoly</a:t>
            </a:r>
          </a:p>
          <a:p>
            <a:r>
              <a:rPr lang="en-US" dirty="0" smtClean="0"/>
              <a:t>In presence of search costs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Monopoly problem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version</a:t>
            </a:r>
          </a:p>
          <a:p>
            <a:r>
              <a:rPr lang="en-US" dirty="0" smtClean="0"/>
              <a:t>L consumers arrive sequentially in given order, </a:t>
            </a:r>
            <a:r>
              <a:rPr lang="en-US" b="1" dirty="0" smtClean="0"/>
              <a:t>do not </a:t>
            </a:r>
            <a:r>
              <a:rPr lang="en-US" dirty="0" smtClean="0"/>
              <a:t>return</a:t>
            </a:r>
          </a:p>
          <a:p>
            <a:r>
              <a:rPr lang="en-US" dirty="0" smtClean="0"/>
              <a:t>Valuations </a:t>
            </a:r>
            <a:r>
              <a:rPr lang="en-US" dirty="0" err="1" smtClean="0"/>
              <a:t>i.i.d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Capacity K; ignore discounting </a:t>
            </a:r>
          </a:p>
          <a:p>
            <a:r>
              <a:rPr lang="en-US" dirty="0" smtClean="0"/>
              <a:t>What do prices look like? </a:t>
            </a:r>
          </a:p>
          <a:p>
            <a:r>
              <a:rPr lang="en-US" dirty="0" smtClean="0"/>
              <a:t>Rise / fall over time depending on previous success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V(</a:t>
            </a:r>
            <a:r>
              <a:rPr lang="en-US" dirty="0" err="1" smtClean="0"/>
              <a:t>Ɩ;k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V(0;k) = 0</a:t>
            </a:r>
          </a:p>
          <a:p>
            <a:r>
              <a:rPr lang="en-US" dirty="0" smtClean="0"/>
              <a:t>V(</a:t>
            </a:r>
            <a:r>
              <a:rPr lang="en-US" dirty="0" err="1" smtClean="0"/>
              <a:t>Ɩ;k</a:t>
            </a:r>
            <a:r>
              <a:rPr lang="en-US" dirty="0" smtClean="0"/>
              <a:t>) = </a:t>
            </a:r>
            <a:r>
              <a:rPr lang="el-GR" dirty="0" smtClean="0"/>
              <a:t>π</a:t>
            </a:r>
            <a:r>
              <a:rPr lang="en-US" dirty="0" smtClean="0"/>
              <a:t> Ɩ  for k ≥ Ɩ  (monopoly price &amp; profit for each “period”)</a:t>
            </a:r>
          </a:p>
          <a:p>
            <a:r>
              <a:rPr lang="en-US" dirty="0" smtClean="0"/>
              <a:t>V(Ɩ;1) : drop price over time until sell</a:t>
            </a:r>
          </a:p>
          <a:p>
            <a:r>
              <a:rPr lang="en-US" dirty="0" smtClean="0"/>
              <a:t>V(</a:t>
            </a:r>
            <a:r>
              <a:rPr lang="en-US" dirty="0" err="1" smtClean="0"/>
              <a:t>Ɩ;k</a:t>
            </a:r>
            <a:r>
              <a:rPr lang="en-US" dirty="0" smtClean="0"/>
              <a:t>) concave in Ɩ and k (decreasing marginal benefits)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144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Let valuations be drawn from F(p) in [0,1]</a:t>
            </a:r>
          </a:p>
          <a:p>
            <a:pPr>
              <a:buNone/>
            </a:pPr>
            <a:r>
              <a:rPr lang="en-US" dirty="0" smtClean="0"/>
              <a:t>with (1-F) being (-1)-concave </a:t>
            </a:r>
          </a:p>
          <a:p>
            <a:pPr>
              <a:buNone/>
            </a:pPr>
            <a:r>
              <a:rPr lang="en-US" dirty="0" smtClean="0"/>
              <a:t>Then program with Ɩ left is: </a:t>
            </a:r>
          </a:p>
          <a:p>
            <a:pPr>
              <a:buNone/>
            </a:pPr>
            <a:r>
              <a:rPr lang="en-US" dirty="0" smtClean="0"/>
              <a:t>V(</a:t>
            </a:r>
            <a:r>
              <a:rPr lang="en-US" dirty="0" err="1" smtClean="0"/>
              <a:t>Ɩ;k</a:t>
            </a:r>
            <a:r>
              <a:rPr lang="en-US" dirty="0" smtClean="0"/>
              <a:t>) = </a:t>
            </a:r>
            <a:r>
              <a:rPr lang="en-US" dirty="0" err="1" smtClean="0"/>
              <a:t>max</a:t>
            </a:r>
            <a:r>
              <a:rPr lang="en-US" baseline="-25000" dirty="0" err="1" smtClean="0"/>
              <a:t>p</a:t>
            </a:r>
            <a:r>
              <a:rPr lang="en-US" dirty="0" smtClean="0"/>
              <a:t> { F(p)V(Ɩ-1;k) </a:t>
            </a:r>
          </a:p>
          <a:p>
            <a:pPr>
              <a:buNone/>
            </a:pPr>
            <a:r>
              <a:rPr lang="en-US" dirty="0" smtClean="0"/>
              <a:t>					+ (1-F(p))(p + V(Ɩ-1;k-1) }</a:t>
            </a:r>
          </a:p>
          <a:p>
            <a:pPr>
              <a:buNone/>
            </a:pPr>
            <a:r>
              <a:rPr lang="en-US" dirty="0" smtClean="0"/>
              <a:t>Two events.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Foc</a:t>
            </a:r>
            <a:r>
              <a:rPr lang="en-US" dirty="0" smtClean="0"/>
              <a:t>:    p - (1-F(p))/f(p) = V(Ɩ-1;k) - V(Ɩ-1;k-1)</a:t>
            </a:r>
          </a:p>
          <a:p>
            <a:r>
              <a:rPr lang="en-US" dirty="0" smtClean="0"/>
              <a:t>MR = MC governs choice over time</a:t>
            </a:r>
          </a:p>
          <a:p>
            <a:r>
              <a:rPr lang="en-US" dirty="0" smtClean="0"/>
              <a:t>For linear demand, p = (1+MC)/2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backwards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Ɩ falling and k falling as sales are made; work back from final states</a:t>
            </a:r>
          </a:p>
          <a:p>
            <a:r>
              <a:rPr lang="en-US" dirty="0" smtClean="0"/>
              <a:t>Build up solution recursively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382000" cy="8132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demand, 3 consumers, k=2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(k≥3 is just p=1/2 throughout), similarly </a:t>
            </a:r>
          </a:p>
          <a:p>
            <a:r>
              <a:rPr lang="en-US" dirty="0" smtClean="0"/>
              <a:t>V(2;2)= ½ ;  V(1;1)= V(1;2)=¼ (&amp; V(0;k)=0)</a:t>
            </a:r>
          </a:p>
          <a:p>
            <a:endParaRPr lang="en-US" dirty="0" smtClean="0"/>
          </a:p>
          <a:p>
            <a:r>
              <a:rPr lang="en-US" dirty="0" smtClean="0"/>
              <a:t>¿V(2;1) ? : MC of selling is V(1;1)-V(1;0)=¼</a:t>
            </a:r>
          </a:p>
          <a:p>
            <a:pPr>
              <a:buNone/>
            </a:pPr>
            <a:r>
              <a:rPr lang="en-US" dirty="0" smtClean="0"/>
              <a:t>So price is 5/8. Hence the value V(2;1) is  </a:t>
            </a:r>
          </a:p>
          <a:p>
            <a:pPr>
              <a:buNone/>
            </a:pPr>
            <a:r>
              <a:rPr lang="en-US" dirty="0" smtClean="0"/>
              <a:t>(5/8) V(1;1) + (3/8)(5/8 + V(1;0)) = 25/64</a:t>
            </a:r>
          </a:p>
          <a:p>
            <a:r>
              <a:rPr lang="en-US" dirty="0" smtClean="0"/>
              <a:t>To find p</a:t>
            </a:r>
            <a:r>
              <a:rPr lang="en-US" baseline="-25000" dirty="0" smtClean="0"/>
              <a:t>3,2</a:t>
            </a:r>
            <a:r>
              <a:rPr lang="en-US" dirty="0" smtClean="0"/>
              <a:t>, note MC is V(2;2)- V(2;1) = 7/64</a:t>
            </a:r>
          </a:p>
          <a:p>
            <a:r>
              <a:rPr lang="en-US" dirty="0" smtClean="0"/>
              <a:t>So price is 71/128  (etc!)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2408</TotalTime>
  <Words>1563</Words>
  <Application>Microsoft Office PowerPoint</Application>
  <PresentationFormat>On-screen Show (4:3)</PresentationFormat>
  <Paragraphs>192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Yield Revenue Management and Costly Consumer Search  MOSCOW 2012 June 8</vt:lpstr>
      <vt:lpstr>Back-drop</vt:lpstr>
      <vt:lpstr>Order of events</vt:lpstr>
      <vt:lpstr>Take-aways</vt:lpstr>
      <vt:lpstr>Monopoly problem</vt:lpstr>
      <vt:lpstr>Value V(Ɩ;k) </vt:lpstr>
      <vt:lpstr>Solving value</vt:lpstr>
      <vt:lpstr>Working backwards</vt:lpstr>
      <vt:lpstr>Linear demand, 3 consumers, k=2 </vt:lpstr>
      <vt:lpstr>Price patterns: rises if a sale and falls if there was no sale </vt:lpstr>
      <vt:lpstr>Duopoly analysis</vt:lpstr>
      <vt:lpstr>Duopoly, no search cost</vt:lpstr>
      <vt:lpstr>Duopoly example</vt:lpstr>
      <vt:lpstr>Duopoly with no search cost, ctd</vt:lpstr>
      <vt:lpstr>Capacity and duopoly</vt:lpstr>
      <vt:lpstr>Duopoly take-aways</vt:lpstr>
      <vt:lpstr>Duopoly with search costs</vt:lpstr>
      <vt:lpstr>Duopoly with positive search cost  (c large)</vt:lpstr>
      <vt:lpstr>Slide 19</vt:lpstr>
      <vt:lpstr>Slide 20</vt:lpstr>
      <vt:lpstr>(prohibitive) search cost example </vt:lpstr>
      <vt:lpstr>First find V₁(2;1,1) :</vt:lpstr>
      <vt:lpstr>Slide 23</vt:lpstr>
      <vt:lpstr>Example summarized</vt:lpstr>
      <vt:lpstr>(more simply – higher duop OC)</vt:lpstr>
      <vt:lpstr>Asymmetric capacities e.g.</vt:lpstr>
      <vt:lpstr>Asymmetric capacity; c &lt; 1/16</vt:lpstr>
      <vt:lpstr>lower search costs discipline Lo-capacity firm, Lo is worse off, Hi better because Lo Clears quicker</vt:lpstr>
      <vt:lpstr>Slide 29</vt:lpstr>
      <vt:lpstr>Slide 30</vt:lpstr>
      <vt:lpstr>capacities</vt:lpstr>
      <vt:lpstr>welfare</vt:lpstr>
      <vt:lpstr>On (heroic) assumptions</vt:lpstr>
      <vt:lpstr>Sum-up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Yield Revenue Management and Costly Consumer Search</dc:title>
  <dc:creator>Simon Anderson</dc:creator>
  <cp:lastModifiedBy>Simon Anderson</cp:lastModifiedBy>
  <cp:revision>35</cp:revision>
  <dcterms:created xsi:type="dcterms:W3CDTF">2012-05-26T15:35:48Z</dcterms:created>
  <dcterms:modified xsi:type="dcterms:W3CDTF">2012-06-08T04:21:14Z</dcterms:modified>
</cp:coreProperties>
</file>